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26"/>
  </p:notesMasterIdLst>
  <p:handoutMasterIdLst>
    <p:handoutMasterId r:id="rId27"/>
  </p:handoutMasterIdLst>
  <p:sldIdLst>
    <p:sldId id="256" r:id="rId5"/>
    <p:sldId id="265" r:id="rId6"/>
    <p:sldId id="258" r:id="rId7"/>
    <p:sldId id="260" r:id="rId8"/>
    <p:sldId id="262" r:id="rId9"/>
    <p:sldId id="281"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50" d="100"/>
          <a:sy n="50" d="100"/>
        </p:scale>
        <p:origin x="42" y="8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22/08/2023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22/08/2023</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BEBA0-6DAA-45F4-8649-B50BE501B04E}" type="slidenum">
              <a:rPr lang="en-GB" smtClean="0"/>
              <a:t>1</a:t>
            </a:fld>
            <a:endParaRPr lang="en-GB"/>
          </a:p>
        </p:txBody>
      </p:sp>
    </p:spTree>
    <p:extLst>
      <p:ext uri="{BB962C8B-B14F-4D97-AF65-F5344CB8AC3E}">
        <p14:creationId xmlns:p14="http://schemas.microsoft.com/office/powerpoint/2010/main" val="331342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BEBA0-6DAA-45F4-8649-B50BE501B04E}" type="slidenum">
              <a:rPr lang="en-GB" smtClean="0"/>
              <a:t>13</a:t>
            </a:fld>
            <a:endParaRPr lang="en-GB"/>
          </a:p>
        </p:txBody>
      </p:sp>
    </p:spTree>
    <p:extLst>
      <p:ext uri="{BB962C8B-B14F-4D97-AF65-F5344CB8AC3E}">
        <p14:creationId xmlns:p14="http://schemas.microsoft.com/office/powerpoint/2010/main" val="371155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40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2860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89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64307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06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97706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1987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44817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27991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12751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30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8/22/2023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3857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UMA® - Design Team">
            <a:extLst>
              <a:ext uri="{FF2B5EF4-FFF2-40B4-BE49-F238E27FC236}">
                <a16:creationId xmlns:a16="http://schemas.microsoft.com/office/drawing/2014/main" id="{60FFD236-1B56-496C-8859-DBA97369B660}"/>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11289" r="22071" b="24772"/>
          <a:stretch/>
        </p:blipFill>
        <p:spPr bwMode="auto">
          <a:xfrm>
            <a:off x="-6642" y="-6449"/>
            <a:ext cx="12198642" cy="68918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42" y="4437112"/>
            <a:ext cx="12198642" cy="1944216"/>
          </a:xfrm>
          <a:prstGeom prst="rect">
            <a:avLst/>
          </a:prstGeom>
          <a:solidFill>
            <a:srgbClr val="E32D9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idx="4294967295"/>
          </p:nvPr>
        </p:nvSpPr>
        <p:spPr>
          <a:xfrm>
            <a:off x="3215680" y="4553446"/>
            <a:ext cx="8616280" cy="1090613"/>
          </a:xfrm>
        </p:spPr>
        <p:txBody>
          <a:bodyPr anchor="b">
            <a:noAutofit/>
          </a:bodyPr>
          <a:lstStyle/>
          <a:p>
            <a:pPr algn="r"/>
            <a:r>
              <a:rPr lang="en-GB" sz="6600" dirty="0">
                <a:solidFill>
                  <a:schemeClr val="bg1"/>
                </a:solidFill>
              </a:rPr>
              <a:t>higher Design &amp; Manufacture</a:t>
            </a:r>
          </a:p>
        </p:txBody>
      </p:sp>
      <p:sp>
        <p:nvSpPr>
          <p:cNvPr id="3" name="Subtitle 2"/>
          <p:cNvSpPr>
            <a:spLocks noGrp="1"/>
          </p:cNvSpPr>
          <p:nvPr>
            <p:ph type="subTitle" idx="4294967295"/>
          </p:nvPr>
        </p:nvSpPr>
        <p:spPr>
          <a:xfrm>
            <a:off x="6205860" y="5575887"/>
            <a:ext cx="5626100" cy="514350"/>
          </a:xfrm>
        </p:spPr>
        <p:txBody>
          <a:bodyPr anchor="t">
            <a:noAutofit/>
          </a:bodyPr>
          <a:lstStyle/>
          <a:p>
            <a:pPr algn="r"/>
            <a:r>
              <a:rPr lang="en-GB" sz="4400" dirty="0"/>
              <a:t>The Design Team</a:t>
            </a:r>
          </a:p>
        </p:txBody>
      </p: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6" y="826324"/>
            <a:ext cx="4032450" cy="914400"/>
          </a:xfrm>
        </p:spPr>
        <p:txBody>
          <a:bodyPr>
            <a:noAutofit/>
          </a:bodyPr>
          <a:lstStyle/>
          <a:p>
            <a:r>
              <a:rPr lang="en-GB" dirty="0">
                <a:solidFill>
                  <a:schemeClr val="tx1"/>
                </a:solidFill>
              </a:rPr>
              <a:t>manufacturer</a:t>
            </a:r>
          </a:p>
        </p:txBody>
      </p:sp>
      <p:sp>
        <p:nvSpPr>
          <p:cNvPr id="2" name="Content Placeholder 1"/>
          <p:cNvSpPr>
            <a:spLocks noGrp="1"/>
          </p:cNvSpPr>
          <p:nvPr>
            <p:ph idx="1"/>
          </p:nvPr>
        </p:nvSpPr>
        <p:spPr>
          <a:xfrm>
            <a:off x="767408" y="1916832"/>
            <a:ext cx="6192688" cy="4680520"/>
          </a:xfrm>
        </p:spPr>
        <p:txBody>
          <a:bodyPr>
            <a:normAutofit/>
          </a:bodyPr>
          <a:lstStyle/>
          <a:p>
            <a:pPr marL="0" indent="0">
              <a:buNone/>
            </a:pPr>
            <a:r>
              <a:rPr lang="en-GB" sz="2400" dirty="0"/>
              <a:t>The manufacturers are the people that make the product. They also provide information on how the product could best be manufactured.</a:t>
            </a:r>
          </a:p>
          <a:p>
            <a:pPr marL="0" indent="0">
              <a:buNone/>
            </a:pPr>
            <a:r>
              <a:rPr lang="en-GB" sz="2400" dirty="0"/>
              <a:t>They can advice the company as to how products can be altered and allow it to be manufactured economically and efficiently.</a:t>
            </a:r>
          </a:p>
          <a:p>
            <a:pPr marL="0" indent="0">
              <a:buNone/>
            </a:pPr>
            <a:r>
              <a:rPr lang="en-GB" sz="2400" dirty="0"/>
              <a:t>Products today usually require various different forms of commercial manufacture. Large machines in factories produce components and assemble them. Some products will be assembled by hand or require some form of human input to produce the final product. </a:t>
            </a:r>
          </a:p>
          <a:p>
            <a:pPr marL="0" indent="0">
              <a:buNone/>
            </a:pPr>
            <a:endParaRPr lang="en-GB" sz="2400" dirty="0"/>
          </a:p>
        </p:txBody>
      </p:sp>
      <p:pic>
        <p:nvPicPr>
          <p:cNvPr id="8194" name="Picture 2" descr="Apple manufacturer Foxconn may start building iPhones in India - CNET">
            <a:extLst>
              <a:ext uri="{FF2B5EF4-FFF2-40B4-BE49-F238E27FC236}">
                <a16:creationId xmlns:a16="http://schemas.microsoft.com/office/drawing/2014/main" id="{875F26C3-FD1C-4AC5-BAF2-606D38AFE8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330" r="18709"/>
          <a:stretch/>
        </p:blipFill>
        <p:spPr bwMode="auto">
          <a:xfrm>
            <a:off x="7149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889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2834314" cy="914400"/>
          </a:xfrm>
        </p:spPr>
        <p:txBody>
          <a:bodyPr>
            <a:normAutofit/>
          </a:bodyPr>
          <a:lstStyle/>
          <a:p>
            <a:r>
              <a:rPr lang="en-GB" dirty="0">
                <a:solidFill>
                  <a:schemeClr val="tx1"/>
                </a:solidFill>
              </a:rPr>
              <a:t>lawyer</a:t>
            </a:r>
          </a:p>
        </p:txBody>
      </p:sp>
      <p:sp>
        <p:nvSpPr>
          <p:cNvPr id="2" name="Content Placeholder 1"/>
          <p:cNvSpPr>
            <a:spLocks noGrp="1"/>
          </p:cNvSpPr>
          <p:nvPr>
            <p:ph idx="1"/>
          </p:nvPr>
        </p:nvSpPr>
        <p:spPr>
          <a:xfrm>
            <a:off x="767408" y="1916832"/>
            <a:ext cx="5976664" cy="4680520"/>
          </a:xfrm>
        </p:spPr>
        <p:txBody>
          <a:bodyPr>
            <a:normAutofit/>
          </a:bodyPr>
          <a:lstStyle/>
          <a:p>
            <a:pPr marL="0" indent="0">
              <a:buNone/>
            </a:pPr>
            <a:r>
              <a:rPr lang="en-GB" sz="3200" dirty="0"/>
              <a:t>Lawyers are involved in all the legalities of the design process. </a:t>
            </a:r>
          </a:p>
          <a:p>
            <a:pPr marL="0" indent="0">
              <a:buNone/>
            </a:pPr>
            <a:r>
              <a:rPr lang="en-GB" sz="3200" dirty="0"/>
              <a:t>They ensure legal aspects of the design, production, marketing and retailing of the product comply with current legislation. </a:t>
            </a:r>
          </a:p>
          <a:p>
            <a:pPr marL="0" indent="0">
              <a:buNone/>
            </a:pPr>
            <a:r>
              <a:rPr lang="en-GB" sz="3200" dirty="0"/>
              <a:t>They will also deal with patents and copyright issues. </a:t>
            </a:r>
          </a:p>
        </p:txBody>
      </p:sp>
      <p:pic>
        <p:nvPicPr>
          <p:cNvPr id="9218" name="Picture 2" descr="Here's How Much Money Lawyers Make In Every State">
            <a:extLst>
              <a:ext uri="{FF2B5EF4-FFF2-40B4-BE49-F238E27FC236}">
                <a16:creationId xmlns:a16="http://schemas.microsoft.com/office/drawing/2014/main" id="{E6C2F406-519D-4646-8FEA-877457F8F1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4436"/>
          <a:stretch/>
        </p:blipFill>
        <p:spPr bwMode="auto">
          <a:xfrm>
            <a:off x="7149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36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5688632" cy="914400"/>
          </a:xfrm>
        </p:spPr>
        <p:txBody>
          <a:bodyPr>
            <a:noAutofit/>
          </a:bodyPr>
          <a:lstStyle/>
          <a:p>
            <a:r>
              <a:rPr lang="en-GB" dirty="0">
                <a:solidFill>
                  <a:schemeClr val="tx1"/>
                </a:solidFill>
              </a:rPr>
              <a:t>Materials technologist</a:t>
            </a:r>
          </a:p>
        </p:txBody>
      </p:sp>
      <p:sp>
        <p:nvSpPr>
          <p:cNvPr id="2" name="Content Placeholder 1"/>
          <p:cNvSpPr>
            <a:spLocks noGrp="1"/>
          </p:cNvSpPr>
          <p:nvPr>
            <p:ph idx="1"/>
          </p:nvPr>
        </p:nvSpPr>
        <p:spPr>
          <a:xfrm>
            <a:off x="767408" y="1916832"/>
            <a:ext cx="6048672" cy="4752528"/>
          </a:xfrm>
        </p:spPr>
        <p:txBody>
          <a:bodyPr>
            <a:normAutofit lnSpcReduction="10000"/>
          </a:bodyPr>
          <a:lstStyle/>
          <a:p>
            <a:pPr marL="0" indent="0">
              <a:buNone/>
            </a:pPr>
            <a:r>
              <a:rPr lang="en-GB" sz="2800" dirty="0"/>
              <a:t>A materials technologist is a specialist on specific materials. </a:t>
            </a:r>
          </a:p>
          <a:p>
            <a:pPr marL="0" indent="0">
              <a:buNone/>
            </a:pPr>
            <a:r>
              <a:rPr lang="en-GB" sz="2800" dirty="0"/>
              <a:t>They will give advice on material properties best suited to the product e.g. strength, weight, flexibility, durability. </a:t>
            </a:r>
          </a:p>
          <a:p>
            <a:pPr marL="0" indent="0">
              <a:buNone/>
            </a:pPr>
            <a:r>
              <a:rPr lang="en-GB" sz="2800" dirty="0"/>
              <a:t>They will also advise on manufacturing methods, similarly with the manufacturers</a:t>
            </a:r>
            <a:r>
              <a:rPr lang="en-GB" sz="2800" dirty="0" smtClean="0"/>
              <a:t>.</a:t>
            </a:r>
          </a:p>
          <a:p>
            <a:pPr marL="0" indent="0">
              <a:buNone/>
            </a:pPr>
            <a:r>
              <a:rPr lang="en-GB" sz="2800" dirty="0" smtClean="0"/>
              <a:t>They will work closely with production specialists to ensure that any materials selected are suited to the methods of production available.</a:t>
            </a:r>
            <a:r>
              <a:rPr lang="en-GB" sz="2800" dirty="0" smtClean="0"/>
              <a:t> </a:t>
            </a:r>
            <a:endParaRPr lang="en-GB" sz="2800" dirty="0"/>
          </a:p>
        </p:txBody>
      </p:sp>
      <p:pic>
        <p:nvPicPr>
          <p:cNvPr id="10242" name="Picture 2" descr="New ESA–RAL lab for advanced manufacturing techniques and materials">
            <a:extLst>
              <a:ext uri="{FF2B5EF4-FFF2-40B4-BE49-F238E27FC236}">
                <a16:creationId xmlns:a16="http://schemas.microsoft.com/office/drawing/2014/main" id="{6FE2EDE7-C878-44B7-AB7D-6E67BA7347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63" r="26720"/>
          <a:stretch/>
        </p:blipFill>
        <p:spPr bwMode="auto">
          <a:xfrm>
            <a:off x="7149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612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5616624" cy="914400"/>
          </a:xfrm>
        </p:spPr>
        <p:txBody>
          <a:bodyPr>
            <a:noAutofit/>
          </a:bodyPr>
          <a:lstStyle/>
          <a:p>
            <a:r>
              <a:rPr lang="en-GB" dirty="0">
                <a:solidFill>
                  <a:schemeClr val="tx1"/>
                </a:solidFill>
              </a:rPr>
              <a:t>Production specialist</a:t>
            </a:r>
          </a:p>
        </p:txBody>
      </p:sp>
      <p:sp>
        <p:nvSpPr>
          <p:cNvPr id="2" name="Content Placeholder 1"/>
          <p:cNvSpPr>
            <a:spLocks noGrp="1"/>
          </p:cNvSpPr>
          <p:nvPr>
            <p:ph idx="1"/>
          </p:nvPr>
        </p:nvSpPr>
        <p:spPr>
          <a:xfrm>
            <a:off x="767408" y="1916832"/>
            <a:ext cx="6048672" cy="4752528"/>
          </a:xfrm>
        </p:spPr>
        <p:txBody>
          <a:bodyPr>
            <a:normAutofit fontScale="92500" lnSpcReduction="20000"/>
          </a:bodyPr>
          <a:lstStyle/>
          <a:p>
            <a:pPr marL="0" indent="0">
              <a:buNone/>
            </a:pPr>
            <a:r>
              <a:rPr lang="en-GB" sz="2800" dirty="0"/>
              <a:t>Production specialists provide information on all aspects of a product’s production. </a:t>
            </a:r>
            <a:endParaRPr lang="en-GB" sz="2800" dirty="0" smtClean="0"/>
          </a:p>
          <a:p>
            <a:pPr marL="0" indent="0">
              <a:buNone/>
            </a:pPr>
            <a:r>
              <a:rPr lang="en-GB" sz="2800" dirty="0" smtClean="0"/>
              <a:t>They will try and find the most suitable rate of production considering economics, environmental concerns, materials, availability etc. Similarly, they provide plans for production tooling and planning </a:t>
            </a:r>
            <a:r>
              <a:rPr lang="en-GB" sz="2800" dirty="0" err="1" smtClean="0"/>
              <a:t>ie</a:t>
            </a:r>
            <a:r>
              <a:rPr lang="en-GB" sz="2800" dirty="0" smtClean="0"/>
              <a:t>.</a:t>
            </a:r>
            <a:r>
              <a:rPr lang="en-GB" sz="2800" dirty="0"/>
              <a:t> </a:t>
            </a:r>
            <a:r>
              <a:rPr lang="en-GB" sz="2800" dirty="0" smtClean="0"/>
              <a:t>production </a:t>
            </a:r>
            <a:r>
              <a:rPr lang="en-GB" sz="2800" dirty="0"/>
              <a:t>rates, production volumes and select the most appropriate production system based on the projected number of units created for sale</a:t>
            </a:r>
            <a:r>
              <a:rPr lang="en-GB" sz="2800" dirty="0" smtClean="0"/>
              <a:t>.</a:t>
            </a:r>
          </a:p>
          <a:p>
            <a:pPr marL="0" indent="0">
              <a:buNone/>
            </a:pPr>
            <a:r>
              <a:rPr lang="en-GB" sz="2800" dirty="0" smtClean="0"/>
              <a:t>They will liaise with engineers and material technologists to ensure the product is produced as efficiently as possible.</a:t>
            </a:r>
            <a:endParaRPr lang="en-GB" sz="2800" dirty="0"/>
          </a:p>
        </p:txBody>
      </p:sp>
      <p:pic>
        <p:nvPicPr>
          <p:cNvPr id="11266" name="Picture 2" descr="DC01: The first Dyson vacuum rolls off the production line in 1993 ...">
            <a:extLst>
              <a:ext uri="{FF2B5EF4-FFF2-40B4-BE49-F238E27FC236}">
                <a16:creationId xmlns:a16="http://schemas.microsoft.com/office/drawing/2014/main" id="{9D02AF3D-3AD5-4B2F-94B3-F67D139506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6" t="4611" r="34843" b="13772"/>
          <a:stretch/>
        </p:blipFill>
        <p:spPr bwMode="auto">
          <a:xfrm>
            <a:off x="7149412" y="0"/>
            <a:ext cx="50425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06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4752528" cy="914400"/>
          </a:xfrm>
        </p:spPr>
        <p:txBody>
          <a:bodyPr>
            <a:noAutofit/>
          </a:bodyPr>
          <a:lstStyle/>
          <a:p>
            <a:r>
              <a:rPr lang="en-GB" dirty="0">
                <a:solidFill>
                  <a:schemeClr val="tx1"/>
                </a:solidFill>
              </a:rPr>
              <a:t>Marketing team</a:t>
            </a:r>
          </a:p>
        </p:txBody>
      </p:sp>
      <p:sp>
        <p:nvSpPr>
          <p:cNvPr id="2" name="Content Placeholder 1"/>
          <p:cNvSpPr>
            <a:spLocks noGrp="1"/>
          </p:cNvSpPr>
          <p:nvPr>
            <p:ph idx="1"/>
          </p:nvPr>
        </p:nvSpPr>
        <p:spPr>
          <a:xfrm>
            <a:off x="767408" y="1916832"/>
            <a:ext cx="6120680" cy="4608512"/>
          </a:xfrm>
        </p:spPr>
        <p:txBody>
          <a:bodyPr>
            <a:noAutofit/>
          </a:bodyPr>
          <a:lstStyle/>
          <a:p>
            <a:pPr marL="0" indent="0">
              <a:buNone/>
            </a:pPr>
            <a:r>
              <a:rPr lang="en-GB" dirty="0"/>
              <a:t>The marketing team are responsible for promoting the product to consumers in as many ways as possible. </a:t>
            </a:r>
          </a:p>
          <a:p>
            <a:pPr marL="0" indent="0">
              <a:buNone/>
            </a:pPr>
            <a:r>
              <a:rPr lang="en-GB" dirty="0"/>
              <a:t>Traditionally, this is done through adverts on TV, posters and billboards, magazines etc. </a:t>
            </a:r>
          </a:p>
          <a:p>
            <a:pPr marL="0" indent="0">
              <a:buNone/>
            </a:pPr>
            <a:r>
              <a:rPr lang="en-GB" dirty="0"/>
              <a:t>Nowadays, advertising online is the most effective way of reaching most consumers, due to the abundance of smart phones, tablets, laptops and computers that consumers use. </a:t>
            </a:r>
          </a:p>
          <a:p>
            <a:pPr marL="0" indent="0">
              <a:buNone/>
            </a:pPr>
            <a:r>
              <a:rPr lang="en-GB" dirty="0"/>
              <a:t>Social media is a particularly powerful tool to advertise a new product. </a:t>
            </a:r>
          </a:p>
          <a:p>
            <a:pPr marL="0" indent="0">
              <a:buNone/>
            </a:pPr>
            <a:r>
              <a:rPr lang="en-GB" dirty="0"/>
              <a:t>They use market information to help publicise, with a focus on the 3Ps: Price, Promotion and Product</a:t>
            </a:r>
          </a:p>
        </p:txBody>
      </p:sp>
      <p:pic>
        <p:nvPicPr>
          <p:cNvPr id="12290" name="Picture 2" descr="Daily Billboard: Apple iPhone XR billboards... Advertising for ...">
            <a:extLst>
              <a:ext uri="{FF2B5EF4-FFF2-40B4-BE49-F238E27FC236}">
                <a16:creationId xmlns:a16="http://schemas.microsoft.com/office/drawing/2014/main" id="{7B1C2D03-C889-4D36-AE6F-224F64731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32"/>
          <a:stretch/>
        </p:blipFill>
        <p:spPr bwMode="auto">
          <a:xfrm>
            <a:off x="7149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54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2834314" cy="914400"/>
          </a:xfrm>
        </p:spPr>
        <p:txBody>
          <a:bodyPr>
            <a:normAutofit/>
          </a:bodyPr>
          <a:lstStyle/>
          <a:p>
            <a:r>
              <a:rPr lang="en-GB" dirty="0">
                <a:solidFill>
                  <a:schemeClr val="tx1"/>
                </a:solidFill>
              </a:rPr>
              <a:t>ergonomist</a:t>
            </a:r>
          </a:p>
        </p:txBody>
      </p:sp>
      <p:sp>
        <p:nvSpPr>
          <p:cNvPr id="2" name="Content Placeholder 1"/>
          <p:cNvSpPr>
            <a:spLocks noGrp="1"/>
          </p:cNvSpPr>
          <p:nvPr>
            <p:ph idx="1"/>
          </p:nvPr>
        </p:nvSpPr>
        <p:spPr>
          <a:xfrm>
            <a:off x="767408" y="1556792"/>
            <a:ext cx="6120680" cy="5040560"/>
          </a:xfrm>
        </p:spPr>
        <p:txBody>
          <a:bodyPr>
            <a:noAutofit/>
          </a:bodyPr>
          <a:lstStyle/>
          <a:p>
            <a:pPr marL="0" indent="0">
              <a:buNone/>
            </a:pPr>
            <a:r>
              <a:rPr lang="en-GB" sz="2400" dirty="0"/>
              <a:t>The ergonomists looks at the ergonomics (a design factors we will study later in more detail). </a:t>
            </a:r>
          </a:p>
          <a:p>
            <a:pPr marL="0" indent="0">
              <a:buNone/>
            </a:pPr>
            <a:r>
              <a:rPr lang="en-GB" sz="2400" dirty="0"/>
              <a:t>They are responsible for ensuring the product is comfortable to use and handle. </a:t>
            </a:r>
          </a:p>
          <a:p>
            <a:pPr marL="0" indent="0">
              <a:buNone/>
            </a:pPr>
            <a:r>
              <a:rPr lang="en-GB" sz="2400" dirty="0"/>
              <a:t>They are also responsible for ensuring that the product is easy to use, both in the way a person physically holds and interacts with it, as well as their understanding of how it works. </a:t>
            </a:r>
          </a:p>
          <a:p>
            <a:pPr marL="0" indent="0">
              <a:buNone/>
            </a:pPr>
            <a:r>
              <a:rPr lang="en-GB" sz="2400" dirty="0"/>
              <a:t>They will look at the aspects involved in ergonomics: anthropometrics, physiology and psychology. </a:t>
            </a:r>
          </a:p>
          <a:p>
            <a:pPr marL="0" indent="0">
              <a:buNone/>
            </a:pPr>
            <a:r>
              <a:rPr lang="en-GB" sz="2400" dirty="0"/>
              <a:t>They may also research </a:t>
            </a:r>
            <a:r>
              <a:rPr lang="en-GB" sz="2400" dirty="0" smtClean="0"/>
              <a:t>and ensure the product ‘fits’ the specific </a:t>
            </a:r>
            <a:r>
              <a:rPr lang="en-GB" sz="2400" dirty="0"/>
              <a:t>target </a:t>
            </a:r>
            <a:r>
              <a:rPr lang="en-GB" sz="2400" dirty="0"/>
              <a:t>market e.g. </a:t>
            </a:r>
            <a:r>
              <a:rPr lang="en-GB" sz="2400" dirty="0" smtClean="0"/>
              <a:t>age/sex.</a:t>
            </a:r>
            <a:endParaRPr lang="en-GB" sz="2400" dirty="0"/>
          </a:p>
        </p:txBody>
      </p:sp>
      <p:pic>
        <p:nvPicPr>
          <p:cNvPr id="13314" name="Picture 2" descr="What is ergonomics?">
            <a:extLst>
              <a:ext uri="{FF2B5EF4-FFF2-40B4-BE49-F238E27FC236}">
                <a16:creationId xmlns:a16="http://schemas.microsoft.com/office/drawing/2014/main" id="{AD152C94-947B-4E8B-A880-7BD6DEBB5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90" r="40264"/>
          <a:stretch/>
        </p:blipFill>
        <p:spPr bwMode="auto">
          <a:xfrm>
            <a:off x="7182576" y="0"/>
            <a:ext cx="50094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38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2834314" cy="914400"/>
          </a:xfrm>
        </p:spPr>
        <p:txBody>
          <a:bodyPr>
            <a:normAutofit/>
          </a:bodyPr>
          <a:lstStyle/>
          <a:p>
            <a:r>
              <a:rPr lang="en-GB" dirty="0">
                <a:solidFill>
                  <a:schemeClr val="tx1"/>
                </a:solidFill>
              </a:rPr>
              <a:t>consumer</a:t>
            </a:r>
          </a:p>
        </p:txBody>
      </p:sp>
      <p:sp>
        <p:nvSpPr>
          <p:cNvPr id="2" name="Content Placeholder 1"/>
          <p:cNvSpPr>
            <a:spLocks noGrp="1"/>
          </p:cNvSpPr>
          <p:nvPr>
            <p:ph idx="1"/>
          </p:nvPr>
        </p:nvSpPr>
        <p:spPr>
          <a:xfrm>
            <a:off x="767408" y="1916832"/>
            <a:ext cx="6048672" cy="4680520"/>
          </a:xfrm>
        </p:spPr>
        <p:txBody>
          <a:bodyPr>
            <a:noAutofit/>
          </a:bodyPr>
          <a:lstStyle/>
          <a:p>
            <a:pPr marL="0" indent="0">
              <a:buNone/>
            </a:pPr>
            <a:r>
              <a:rPr lang="en-GB" dirty="0"/>
              <a:t>Consumers are the people who buy and use the products. They are essentially the customers who need or want a specific product for a specific purpose. </a:t>
            </a:r>
          </a:p>
          <a:p>
            <a:pPr marL="0" indent="0">
              <a:buNone/>
            </a:pPr>
            <a:r>
              <a:rPr lang="en-GB" dirty="0"/>
              <a:t>They will likely have seen an advertisement of the product which compelled them to buy it or they were recommended it by a friend or company, based on their needs and wants. </a:t>
            </a:r>
          </a:p>
          <a:p>
            <a:pPr marL="0" indent="0">
              <a:buNone/>
            </a:pPr>
            <a:r>
              <a:rPr lang="en-GB" dirty="0"/>
              <a:t>Consumers can provide feedback to designers, marketing teams, researchers etc. on all aspects of the product. </a:t>
            </a:r>
          </a:p>
          <a:p>
            <a:pPr marL="0" indent="0">
              <a:buNone/>
            </a:pPr>
            <a:r>
              <a:rPr lang="en-GB" dirty="0"/>
              <a:t>Feedback is vital at all stages of development, therefore prototypes will often be tested by potential consumers. </a:t>
            </a:r>
          </a:p>
        </p:txBody>
      </p:sp>
      <p:pic>
        <p:nvPicPr>
          <p:cNvPr id="14338" name="Picture 2" descr="In Pictures: 15 Big Companies That Understand Consumers">
            <a:extLst>
              <a:ext uri="{FF2B5EF4-FFF2-40B4-BE49-F238E27FC236}">
                <a16:creationId xmlns:a16="http://schemas.microsoft.com/office/drawing/2014/main" id="{3D02D85C-972B-4080-B8BF-B0F2A05730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729" r="15724"/>
          <a:stretch/>
        </p:blipFill>
        <p:spPr bwMode="auto">
          <a:xfrm>
            <a:off x="7149302"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5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2834314" cy="914400"/>
          </a:xfrm>
        </p:spPr>
        <p:txBody>
          <a:bodyPr>
            <a:normAutofit/>
          </a:bodyPr>
          <a:lstStyle/>
          <a:p>
            <a:r>
              <a:rPr lang="en-GB" dirty="0">
                <a:solidFill>
                  <a:schemeClr val="tx1"/>
                </a:solidFill>
              </a:rPr>
              <a:t>retailer</a:t>
            </a:r>
          </a:p>
        </p:txBody>
      </p:sp>
      <p:sp>
        <p:nvSpPr>
          <p:cNvPr id="2" name="Content Placeholder 1"/>
          <p:cNvSpPr>
            <a:spLocks noGrp="1"/>
          </p:cNvSpPr>
          <p:nvPr>
            <p:ph idx="1"/>
          </p:nvPr>
        </p:nvSpPr>
        <p:spPr>
          <a:xfrm>
            <a:off x="767408" y="1916832"/>
            <a:ext cx="6048672" cy="4752528"/>
          </a:xfrm>
        </p:spPr>
        <p:txBody>
          <a:bodyPr>
            <a:normAutofit/>
          </a:bodyPr>
          <a:lstStyle/>
          <a:p>
            <a:pPr marL="0" indent="0">
              <a:buNone/>
            </a:pPr>
            <a:r>
              <a:rPr lang="en-GB" sz="2400" dirty="0"/>
              <a:t>Retailers are the people who sell the products. They provide feedback on sales, whether a product is likely to sell or not, and have success insight based on their experiences of selling similar products. </a:t>
            </a:r>
          </a:p>
          <a:p>
            <a:pPr marL="0" indent="0">
              <a:buNone/>
            </a:pPr>
            <a:r>
              <a:rPr lang="en-GB" sz="2400" dirty="0"/>
              <a:t>You may find specific stores selling the one brand e.g. Apple, Microsoft, Dyson. </a:t>
            </a:r>
          </a:p>
          <a:p>
            <a:pPr marL="0" indent="0">
              <a:buNone/>
            </a:pPr>
            <a:r>
              <a:rPr lang="en-GB" sz="2400" dirty="0"/>
              <a:t>You may also find stores that sell various brands, e.g. PC World. </a:t>
            </a:r>
          </a:p>
          <a:p>
            <a:pPr marL="0" indent="0">
              <a:buNone/>
            </a:pPr>
            <a:r>
              <a:rPr lang="en-GB" sz="2400" dirty="0"/>
              <a:t>Today, Amazon is one of the largest online retailers, allowing consumers to purchase almost every product available for home delivery. </a:t>
            </a:r>
          </a:p>
        </p:txBody>
      </p:sp>
      <p:pic>
        <p:nvPicPr>
          <p:cNvPr id="15362" name="Picture 2" descr="Retail Archives | pixely group">
            <a:extLst>
              <a:ext uri="{FF2B5EF4-FFF2-40B4-BE49-F238E27FC236}">
                <a16:creationId xmlns:a16="http://schemas.microsoft.com/office/drawing/2014/main" id="{715F371C-69BC-4B50-A876-6B3CCE03C3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16" r="30711"/>
          <a:stretch/>
        </p:blipFill>
        <p:spPr bwMode="auto">
          <a:xfrm>
            <a:off x="7131527" y="0"/>
            <a:ext cx="50604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3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2834314" cy="914400"/>
          </a:xfrm>
        </p:spPr>
        <p:txBody>
          <a:bodyPr>
            <a:normAutofit/>
          </a:bodyPr>
          <a:lstStyle/>
          <a:p>
            <a:r>
              <a:rPr lang="en-GB" dirty="0">
                <a:solidFill>
                  <a:schemeClr val="tx1"/>
                </a:solidFill>
              </a:rPr>
              <a:t>economist</a:t>
            </a:r>
          </a:p>
        </p:txBody>
      </p:sp>
      <p:sp>
        <p:nvSpPr>
          <p:cNvPr id="2" name="Content Placeholder 1"/>
          <p:cNvSpPr>
            <a:spLocks noGrp="1"/>
          </p:cNvSpPr>
          <p:nvPr>
            <p:ph idx="1"/>
          </p:nvPr>
        </p:nvSpPr>
        <p:spPr>
          <a:xfrm>
            <a:off x="767408" y="1916832"/>
            <a:ext cx="5976664" cy="4752528"/>
          </a:xfrm>
        </p:spPr>
        <p:txBody>
          <a:bodyPr>
            <a:noAutofit/>
          </a:bodyPr>
          <a:lstStyle/>
          <a:p>
            <a:pPr marL="0" indent="0">
              <a:buNone/>
            </a:pPr>
            <a:r>
              <a:rPr lang="en-GB" sz="2400" dirty="0"/>
              <a:t>Economists will look at the current economic climate before, during and after the product design and manufacture. </a:t>
            </a:r>
          </a:p>
          <a:p>
            <a:pPr marL="0" indent="0">
              <a:buNone/>
            </a:pPr>
            <a:r>
              <a:rPr lang="en-GB" sz="2400" dirty="0"/>
              <a:t>They can predict the strength of the economy when the product is likely to be manufactured and sold. </a:t>
            </a:r>
          </a:p>
          <a:p>
            <a:pPr marL="0" indent="0">
              <a:buNone/>
            </a:pPr>
            <a:r>
              <a:rPr lang="en-GB" sz="2400" dirty="0"/>
              <a:t>They will help determine when the best time to place a product on the market is, judging when the highest profits are likely to be made or when the greatest number of sales are likely to be made, e.g. Christmas is always a good time to release a new product due to the number of people shopping. </a:t>
            </a:r>
          </a:p>
        </p:txBody>
      </p:sp>
      <p:pic>
        <p:nvPicPr>
          <p:cNvPr id="16388" name="Picture 4" descr="Differences between a Chartered Accountant and an Accountant ...">
            <a:extLst>
              <a:ext uri="{FF2B5EF4-FFF2-40B4-BE49-F238E27FC236}">
                <a16:creationId xmlns:a16="http://schemas.microsoft.com/office/drawing/2014/main" id="{026E83BE-0DBF-4811-89A9-2986B4F299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61" r="1"/>
          <a:stretch/>
        </p:blipFill>
        <p:spPr bwMode="auto">
          <a:xfrm>
            <a:off x="7149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3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4392488" cy="914400"/>
          </a:xfrm>
        </p:spPr>
        <p:txBody>
          <a:bodyPr>
            <a:noAutofit/>
          </a:bodyPr>
          <a:lstStyle/>
          <a:p>
            <a:r>
              <a:rPr lang="en-GB" dirty="0">
                <a:solidFill>
                  <a:schemeClr val="tx1"/>
                </a:solidFill>
              </a:rPr>
              <a:t>Sub-contractor</a:t>
            </a:r>
          </a:p>
        </p:txBody>
      </p:sp>
      <p:sp>
        <p:nvSpPr>
          <p:cNvPr id="2" name="Content Placeholder 1"/>
          <p:cNvSpPr>
            <a:spLocks noGrp="1"/>
          </p:cNvSpPr>
          <p:nvPr>
            <p:ph idx="1"/>
          </p:nvPr>
        </p:nvSpPr>
        <p:spPr>
          <a:xfrm>
            <a:off x="767408" y="1916832"/>
            <a:ext cx="6120680" cy="4680520"/>
          </a:xfrm>
        </p:spPr>
        <p:txBody>
          <a:bodyPr>
            <a:normAutofit/>
          </a:bodyPr>
          <a:lstStyle/>
          <a:p>
            <a:pPr marL="0" indent="0">
              <a:buNone/>
            </a:pPr>
            <a:r>
              <a:rPr lang="en-GB" sz="2800" dirty="0"/>
              <a:t>Sub-contractors provide expertise and services in a range of different fields. </a:t>
            </a:r>
          </a:p>
          <a:p>
            <a:pPr marL="0" indent="0">
              <a:buNone/>
            </a:pPr>
            <a:r>
              <a:rPr lang="en-GB" sz="2800" dirty="0"/>
              <a:t>They can also ensure the product is manufactured as efficiently as possible. </a:t>
            </a:r>
          </a:p>
          <a:p>
            <a:pPr marL="0" indent="0">
              <a:buNone/>
            </a:pPr>
            <a:r>
              <a:rPr lang="en-GB" sz="2800" dirty="0"/>
              <a:t>They are usually only required for specific times during the design process and can ensure additional confirmation of certain aspects such as those mentioned above. </a:t>
            </a:r>
          </a:p>
        </p:txBody>
      </p:sp>
      <p:pic>
        <p:nvPicPr>
          <p:cNvPr id="17410" name="Picture 2" descr="Finding &amp; engaging a design consultant - Build in Common">
            <a:extLst>
              <a:ext uri="{FF2B5EF4-FFF2-40B4-BE49-F238E27FC236}">
                <a16:creationId xmlns:a16="http://schemas.microsoft.com/office/drawing/2014/main" id="{9B204D6C-54D5-4F1B-A9C4-48EFEEC3D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77" r="32839"/>
          <a:stretch/>
        </p:blipFill>
        <p:spPr bwMode="auto">
          <a:xfrm>
            <a:off x="7152859" y="0"/>
            <a:ext cx="50391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22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55440" y="973070"/>
            <a:ext cx="5942448" cy="563512"/>
          </a:xfrm>
        </p:spPr>
        <p:txBody>
          <a:bodyPr>
            <a:normAutofit/>
          </a:bodyPr>
          <a:lstStyle/>
          <a:p>
            <a:r>
              <a:rPr lang="en-GB" sz="3200" dirty="0">
                <a:solidFill>
                  <a:schemeClr val="tx1"/>
                </a:solidFill>
              </a:rPr>
              <a:t>Learning intentions &amp; success criteria</a:t>
            </a:r>
          </a:p>
        </p:txBody>
      </p:sp>
      <p:sp>
        <p:nvSpPr>
          <p:cNvPr id="2" name="Content Placeholder 1"/>
          <p:cNvSpPr>
            <a:spLocks noGrp="1"/>
          </p:cNvSpPr>
          <p:nvPr>
            <p:ph idx="1"/>
          </p:nvPr>
        </p:nvSpPr>
        <p:spPr>
          <a:xfrm>
            <a:off x="2267737" y="2132856"/>
            <a:ext cx="7226589" cy="3910960"/>
          </a:xfrm>
        </p:spPr>
        <p:txBody>
          <a:bodyPr>
            <a:noAutofit/>
          </a:bodyPr>
          <a:lstStyle/>
          <a:p>
            <a:pPr marL="0" indent="0">
              <a:buNone/>
            </a:pPr>
            <a:r>
              <a:rPr lang="en-GB" sz="3200" dirty="0">
                <a:solidFill>
                  <a:srgbClr val="FFFFFF"/>
                </a:solidFill>
              </a:rPr>
              <a:t>Learning Intentions</a:t>
            </a:r>
          </a:p>
          <a:p>
            <a:pPr>
              <a:buFont typeface="Arial" panose="020B0604020202020204" pitchFamily="34" charset="0"/>
              <a:buChar char="•"/>
            </a:pPr>
            <a:r>
              <a:rPr lang="en-GB" sz="2000" dirty="0">
                <a:solidFill>
                  <a:srgbClr val="FFFFFF"/>
                </a:solidFill>
              </a:rPr>
              <a:t> I am developing an understanding of the design team and its members.</a:t>
            </a:r>
          </a:p>
          <a:p>
            <a:pPr marL="0" indent="0">
              <a:buNone/>
            </a:pPr>
            <a:endParaRPr lang="en-GB" sz="2000" dirty="0">
              <a:solidFill>
                <a:srgbClr val="FFFFFF"/>
              </a:solidFill>
            </a:endParaRPr>
          </a:p>
          <a:p>
            <a:pPr marL="0" indent="0">
              <a:buNone/>
            </a:pPr>
            <a:r>
              <a:rPr lang="en-GB" sz="3200" dirty="0">
                <a:solidFill>
                  <a:srgbClr val="FFFFFF"/>
                </a:solidFill>
              </a:rPr>
              <a:t>Success Criteria</a:t>
            </a:r>
          </a:p>
          <a:p>
            <a:pPr>
              <a:buFont typeface="Arial" panose="020B0604020202020204" pitchFamily="34" charset="0"/>
              <a:buChar char="•"/>
            </a:pPr>
            <a:r>
              <a:rPr lang="en-GB" sz="2000" dirty="0">
                <a:solidFill>
                  <a:srgbClr val="FFFFFF"/>
                </a:solidFill>
              </a:rPr>
              <a:t> Name the various experts who contribute to the design team.</a:t>
            </a:r>
          </a:p>
          <a:p>
            <a:pPr>
              <a:buFont typeface="Arial" panose="020B0604020202020204" pitchFamily="34" charset="0"/>
              <a:buChar char="•"/>
            </a:pPr>
            <a:r>
              <a:rPr lang="en-GB" sz="2000" dirty="0">
                <a:solidFill>
                  <a:srgbClr val="FFFFFF"/>
                </a:solidFill>
              </a:rPr>
              <a:t> Distinguish and explain between the different roles in the design team.</a:t>
            </a:r>
          </a:p>
          <a:p>
            <a:pPr marL="0" indent="0">
              <a:buNone/>
            </a:pPr>
            <a:endParaRPr lang="en-GB" sz="2000" dirty="0">
              <a:solidFill>
                <a:srgbClr val="FFFFFF"/>
              </a:solidFill>
            </a:endParaRPr>
          </a:p>
          <a:p>
            <a:endParaRPr lang="en-GB" sz="2000" dirty="0">
              <a:solidFill>
                <a:srgbClr val="FFFFFF"/>
              </a:solidFill>
            </a:endParaRPr>
          </a:p>
          <a:p>
            <a:pPr marL="0" indent="0">
              <a:buNone/>
            </a:pPr>
            <a:endParaRPr lang="en-GB" sz="2000" dirty="0">
              <a:solidFill>
                <a:srgbClr val="FFFFFF"/>
              </a:solidFill>
            </a:endParaRPr>
          </a:p>
          <a:p>
            <a:pPr marL="342900" indent="-342900">
              <a:buFont typeface="+mj-lt"/>
              <a:buAutoNum type="arabicPeriod"/>
            </a:pPr>
            <a:endParaRPr lang="en-GB" sz="2800" dirty="0">
              <a:solidFill>
                <a:srgbClr val="FFFFFF"/>
              </a:solidFill>
            </a:endParaRPr>
          </a:p>
          <a:p>
            <a:pPr marL="0" indent="0">
              <a:buNone/>
            </a:pPr>
            <a:endParaRPr lang="en-GB" sz="1800" dirty="0">
              <a:solidFill>
                <a:srgbClr val="FFFFFF"/>
              </a:solidFill>
            </a:endParaRPr>
          </a:p>
          <a:p>
            <a:pPr marL="0" indent="0">
              <a:buNone/>
            </a:pPr>
            <a:endParaRPr lang="en-GB" sz="18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1069391" y="4304360"/>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1069391" y="234888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Easiest way to collaborate with your design team using Figma">
            <a:extLst>
              <a:ext uri="{FF2B5EF4-FFF2-40B4-BE49-F238E27FC236}">
                <a16:creationId xmlns:a16="http://schemas.microsoft.com/office/drawing/2014/main" id="{E8D91DBA-5C37-4998-A5E4-F2A3A3307D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879" b="9091"/>
          <a:stretch/>
        </p:blipFill>
        <p:spPr bwMode="auto">
          <a:xfrm>
            <a:off x="5159896" y="10"/>
            <a:ext cx="7032104"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72964" y="585216"/>
            <a:ext cx="4550112" cy="1499616"/>
          </a:xfrm>
        </p:spPr>
        <p:txBody>
          <a:bodyPr>
            <a:normAutofit/>
          </a:bodyPr>
          <a:lstStyle/>
          <a:p>
            <a:r>
              <a:rPr lang="en-GB">
                <a:solidFill>
                  <a:srgbClr val="000000"/>
                </a:solidFill>
              </a:rPr>
              <a:t>Balancing roles</a:t>
            </a:r>
          </a:p>
        </p:txBody>
      </p:sp>
      <p:sp>
        <p:nvSpPr>
          <p:cNvPr id="2" name="Content Placeholder 1"/>
          <p:cNvSpPr>
            <a:spLocks noGrp="1"/>
          </p:cNvSpPr>
          <p:nvPr>
            <p:ph idx="1"/>
          </p:nvPr>
        </p:nvSpPr>
        <p:spPr>
          <a:xfrm>
            <a:off x="772964" y="2286000"/>
            <a:ext cx="4550112" cy="4023360"/>
          </a:xfrm>
        </p:spPr>
        <p:txBody>
          <a:bodyPr>
            <a:normAutofit/>
          </a:bodyPr>
          <a:lstStyle/>
          <a:p>
            <a:pPr>
              <a:spcBef>
                <a:spcPct val="50000"/>
              </a:spcBef>
            </a:pPr>
            <a:r>
              <a:rPr lang="en-GB" sz="2400" dirty="0">
                <a:solidFill>
                  <a:srgbClr val="000000"/>
                </a:solidFill>
                <a:latin typeface="Calibri" pitchFamily="34" charset="0"/>
                <a:cs typeface="Calibri" pitchFamily="34" charset="0"/>
              </a:rPr>
              <a:t>For products to be successful on the marketplace it is important that all of those involved in the design:</a:t>
            </a:r>
          </a:p>
          <a:p>
            <a:pPr lvl="1">
              <a:spcBef>
                <a:spcPct val="50000"/>
              </a:spcBef>
            </a:pPr>
            <a:r>
              <a:rPr lang="en-GB" sz="2400" i="1" dirty="0">
                <a:solidFill>
                  <a:srgbClr val="000000"/>
                </a:solidFill>
                <a:latin typeface="Calibri" pitchFamily="34" charset="0"/>
                <a:cs typeface="Calibri" pitchFamily="34" charset="0"/>
              </a:rPr>
              <a:t>Play their part</a:t>
            </a:r>
          </a:p>
          <a:p>
            <a:pPr lvl="1">
              <a:spcBef>
                <a:spcPct val="50000"/>
              </a:spcBef>
            </a:pPr>
            <a:r>
              <a:rPr lang="en-GB" sz="2400" i="1" dirty="0">
                <a:solidFill>
                  <a:srgbClr val="000000"/>
                </a:solidFill>
                <a:latin typeface="Calibri" pitchFamily="34" charset="0"/>
                <a:cs typeface="Calibri" pitchFamily="34" charset="0"/>
              </a:rPr>
              <a:t>Contribute effectively</a:t>
            </a:r>
          </a:p>
          <a:p>
            <a:pPr>
              <a:spcBef>
                <a:spcPct val="50000"/>
              </a:spcBef>
            </a:pPr>
            <a:r>
              <a:rPr lang="en-GB" sz="2400" dirty="0">
                <a:solidFill>
                  <a:srgbClr val="000000"/>
                </a:solidFill>
                <a:latin typeface="Calibri" pitchFamily="34" charset="0"/>
                <a:cs typeface="Calibri" pitchFamily="34" charset="0"/>
              </a:rPr>
              <a:t>Failing to do this will result in products that are unlikely to be successful</a:t>
            </a:r>
          </a:p>
          <a:p>
            <a:pPr>
              <a:spcBef>
                <a:spcPct val="50000"/>
              </a:spcBef>
            </a:pPr>
            <a:endParaRPr lang="en-GB" sz="24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4034161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585216"/>
            <a:ext cx="4505270" cy="1499616"/>
          </a:xfrm>
        </p:spPr>
        <p:txBody>
          <a:bodyPr>
            <a:normAutofit/>
          </a:bodyPr>
          <a:lstStyle/>
          <a:p>
            <a:r>
              <a:rPr lang="en-GB">
                <a:solidFill>
                  <a:schemeClr val="tx1"/>
                </a:solidFill>
              </a:rPr>
              <a:t>Balancing roles</a:t>
            </a:r>
          </a:p>
        </p:txBody>
      </p:sp>
      <p:sp>
        <p:nvSpPr>
          <p:cNvPr id="2" name="Content Placeholder 1"/>
          <p:cNvSpPr>
            <a:spLocks noGrp="1"/>
          </p:cNvSpPr>
          <p:nvPr>
            <p:ph idx="1"/>
          </p:nvPr>
        </p:nvSpPr>
        <p:spPr>
          <a:xfrm>
            <a:off x="767408" y="1844824"/>
            <a:ext cx="7704856" cy="4649732"/>
          </a:xfrm>
        </p:spPr>
        <p:txBody>
          <a:bodyPr>
            <a:noAutofit/>
          </a:bodyPr>
          <a:lstStyle/>
          <a:p>
            <a:pPr>
              <a:spcBef>
                <a:spcPts val="0"/>
              </a:spcBef>
            </a:pPr>
            <a:r>
              <a:rPr lang="en-GB" dirty="0">
                <a:latin typeface="Calibri" pitchFamily="34" charset="0"/>
                <a:cs typeface="Calibri" pitchFamily="34" charset="0"/>
              </a:rPr>
              <a:t>The people who influence design can be split into three groups, based on the role they have to play in the design of products.</a:t>
            </a:r>
          </a:p>
          <a:p>
            <a:pPr>
              <a:spcBef>
                <a:spcPts val="0"/>
              </a:spcBef>
            </a:pPr>
            <a:endParaRPr lang="en-GB" dirty="0">
              <a:latin typeface="Calibri" pitchFamily="34" charset="0"/>
              <a:cs typeface="Calibri" pitchFamily="34" charset="0"/>
            </a:endParaRPr>
          </a:p>
          <a:p>
            <a:pPr>
              <a:spcBef>
                <a:spcPts val="0"/>
              </a:spcBef>
            </a:pPr>
            <a:r>
              <a:rPr lang="en-GB" b="1" dirty="0">
                <a:latin typeface="Calibri" pitchFamily="34" charset="0"/>
                <a:cs typeface="Calibri" pitchFamily="34" charset="0"/>
              </a:rPr>
              <a:t>Creative Thinkers</a:t>
            </a:r>
          </a:p>
          <a:p>
            <a:pPr>
              <a:spcBef>
                <a:spcPts val="0"/>
              </a:spcBef>
            </a:pPr>
            <a:r>
              <a:rPr lang="en-GB" dirty="0">
                <a:latin typeface="Calibri" pitchFamily="34" charset="0"/>
                <a:cs typeface="Calibri" pitchFamily="34" charset="0"/>
              </a:rPr>
              <a:t>Are involved in the development of the </a:t>
            </a:r>
            <a:r>
              <a:rPr lang="en-GB" dirty="0" smtClean="0">
                <a:latin typeface="Calibri" pitchFamily="34" charset="0"/>
                <a:cs typeface="Calibri" pitchFamily="34" charset="0"/>
              </a:rPr>
              <a:t>product from </a:t>
            </a:r>
            <a:r>
              <a:rPr lang="en-GB" dirty="0">
                <a:latin typeface="Calibri" pitchFamily="34" charset="0"/>
                <a:cs typeface="Calibri" pitchFamily="34" charset="0"/>
              </a:rPr>
              <a:t>the initial concept through to the marketing strategy used to promote it</a:t>
            </a:r>
          </a:p>
          <a:p>
            <a:pPr>
              <a:spcBef>
                <a:spcPts val="0"/>
              </a:spcBef>
            </a:pPr>
            <a:endParaRPr lang="en-GB" dirty="0">
              <a:latin typeface="Calibri" pitchFamily="34" charset="0"/>
              <a:cs typeface="Calibri" pitchFamily="34" charset="0"/>
            </a:endParaRPr>
          </a:p>
          <a:p>
            <a:pPr>
              <a:spcBef>
                <a:spcPts val="0"/>
              </a:spcBef>
            </a:pPr>
            <a:r>
              <a:rPr lang="en-GB" b="1" dirty="0">
                <a:latin typeface="Calibri" pitchFamily="34" charset="0"/>
                <a:cs typeface="Calibri" pitchFamily="34" charset="0"/>
              </a:rPr>
              <a:t>Technical Specialists</a:t>
            </a:r>
          </a:p>
          <a:p>
            <a:pPr>
              <a:spcBef>
                <a:spcPts val="0"/>
              </a:spcBef>
            </a:pPr>
            <a:r>
              <a:rPr lang="en-GB" dirty="0">
                <a:latin typeface="Calibri" pitchFamily="34" charset="0"/>
                <a:cs typeface="Calibri" pitchFamily="34" charset="0"/>
              </a:rPr>
              <a:t>Are involved in aspects of the product’s material selection and manufacture</a:t>
            </a:r>
          </a:p>
          <a:p>
            <a:pPr>
              <a:spcBef>
                <a:spcPts val="0"/>
              </a:spcBef>
            </a:pPr>
            <a:endParaRPr lang="en-GB" dirty="0">
              <a:latin typeface="Calibri" pitchFamily="34" charset="0"/>
              <a:cs typeface="Calibri" pitchFamily="34" charset="0"/>
            </a:endParaRPr>
          </a:p>
          <a:p>
            <a:pPr>
              <a:spcBef>
                <a:spcPts val="0"/>
              </a:spcBef>
            </a:pPr>
            <a:r>
              <a:rPr lang="en-GB" b="1" dirty="0">
                <a:latin typeface="Calibri" pitchFamily="34" charset="0"/>
                <a:cs typeface="Calibri" pitchFamily="34" charset="0"/>
              </a:rPr>
              <a:t>Business Specialists</a:t>
            </a:r>
          </a:p>
          <a:p>
            <a:pPr>
              <a:spcBef>
                <a:spcPts val="0"/>
              </a:spcBef>
            </a:pPr>
            <a:r>
              <a:rPr lang="en-GB" dirty="0">
                <a:latin typeface="Calibri" pitchFamily="34" charset="0"/>
                <a:cs typeface="Calibri" pitchFamily="34" charset="0"/>
              </a:rPr>
              <a:t>Are concerned with the commercial, economic and marketing aspects of the product</a:t>
            </a:r>
          </a:p>
          <a:p>
            <a:pPr>
              <a:spcBef>
                <a:spcPts val="0"/>
              </a:spcBef>
            </a:pPr>
            <a:endParaRPr lang="en-GB" dirty="0">
              <a:latin typeface="Calibri" pitchFamily="34" charset="0"/>
              <a:cs typeface="Calibri" pitchFamily="34" charset="0"/>
            </a:endParaRPr>
          </a:p>
        </p:txBody>
      </p:sp>
      <p:pic>
        <p:nvPicPr>
          <p:cNvPr id="3074" name="Picture 2" descr="Design Team Planning For A New Project Stock Image - Image of ...">
            <a:extLst>
              <a:ext uri="{FF2B5EF4-FFF2-40B4-BE49-F238E27FC236}">
                <a16:creationId xmlns:a16="http://schemas.microsoft.com/office/drawing/2014/main" id="{315888CD-EF0B-490B-BF4B-23A0C8B985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70" r="32036" b="11967"/>
          <a:stretch/>
        </p:blipFill>
        <p:spPr bwMode="auto">
          <a:xfrm>
            <a:off x="8711981" y="1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855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1424" y="599402"/>
            <a:ext cx="5942448" cy="1499616"/>
          </a:xfrm>
        </p:spPr>
        <p:txBody>
          <a:bodyPr>
            <a:normAutofit/>
          </a:bodyPr>
          <a:lstStyle/>
          <a:p>
            <a:r>
              <a:rPr lang="en-GB" dirty="0">
                <a:solidFill>
                  <a:schemeClr val="tx1"/>
                </a:solidFill>
              </a:rPr>
              <a:t>The design team</a:t>
            </a:r>
          </a:p>
        </p:txBody>
      </p:sp>
      <p:sp>
        <p:nvSpPr>
          <p:cNvPr id="2" name="Content Placeholder 1"/>
          <p:cNvSpPr>
            <a:spLocks noGrp="1"/>
          </p:cNvSpPr>
          <p:nvPr>
            <p:ph idx="1"/>
          </p:nvPr>
        </p:nvSpPr>
        <p:spPr>
          <a:xfrm>
            <a:off x="3503712" y="2400644"/>
            <a:ext cx="7704856" cy="4268715"/>
          </a:xfrm>
        </p:spPr>
        <p:txBody>
          <a:bodyPr>
            <a:noAutofit/>
          </a:bodyPr>
          <a:lstStyle/>
          <a:p>
            <a:pPr>
              <a:spcBef>
                <a:spcPct val="50000"/>
              </a:spcBef>
            </a:pPr>
            <a:r>
              <a:rPr lang="en-GB" sz="2000" dirty="0">
                <a:latin typeface="Calibri" pitchFamily="34" charset="0"/>
                <a:cs typeface="Calibri" pitchFamily="34" charset="0"/>
              </a:rPr>
              <a:t>Products today have to compete in very wide market places and most commercially-produced items are mass produced. </a:t>
            </a:r>
          </a:p>
          <a:p>
            <a:pPr>
              <a:spcBef>
                <a:spcPct val="50000"/>
              </a:spcBef>
            </a:pPr>
            <a:r>
              <a:rPr lang="en-GB" sz="2000" dirty="0">
                <a:latin typeface="Calibri" pitchFamily="34" charset="0"/>
                <a:cs typeface="Calibri" pitchFamily="34" charset="0"/>
              </a:rPr>
              <a:t>They are usually the result of quite extensive developments in materials, systems technologies and production methods. </a:t>
            </a:r>
          </a:p>
          <a:p>
            <a:pPr>
              <a:spcBef>
                <a:spcPct val="50000"/>
              </a:spcBef>
            </a:pPr>
            <a:r>
              <a:rPr lang="en-GB" sz="2000" dirty="0">
                <a:latin typeface="Calibri" pitchFamily="34" charset="0"/>
                <a:cs typeface="Calibri" pitchFamily="34" charset="0"/>
              </a:rPr>
              <a:t>The more complex nature of modern products has made it impossible for any single designer to work on their own. </a:t>
            </a:r>
          </a:p>
          <a:p>
            <a:pPr>
              <a:spcBef>
                <a:spcPct val="50000"/>
              </a:spcBef>
            </a:pPr>
            <a:r>
              <a:rPr lang="en-GB" sz="2000" dirty="0">
                <a:latin typeface="Calibri" pitchFamily="34" charset="0"/>
                <a:cs typeface="Calibri" pitchFamily="34" charset="0"/>
              </a:rPr>
              <a:t>Most designers now work as part of bigger teams, liaising with other experts from time to time.</a:t>
            </a:r>
          </a:p>
          <a:p>
            <a:pPr>
              <a:spcBef>
                <a:spcPct val="50000"/>
              </a:spcBef>
            </a:pPr>
            <a:r>
              <a:rPr lang="en-GB" sz="2000" dirty="0">
                <a:latin typeface="Calibri" pitchFamily="34" charset="0"/>
                <a:cs typeface="Calibri" pitchFamily="34" charset="0"/>
              </a:rPr>
              <a:t>The diagram on the next slide gives an indication of the type of experts who may be asked to contribute to a design team.</a:t>
            </a:r>
          </a:p>
        </p:txBody>
      </p:sp>
      <p:pic>
        <p:nvPicPr>
          <p:cNvPr id="5" name="Graphic 4" descr="Blueprint">
            <a:extLst>
              <a:ext uri="{FF2B5EF4-FFF2-40B4-BE49-F238E27FC236}">
                <a16:creationId xmlns:a16="http://schemas.microsoft.com/office/drawing/2014/main" id="{BC824826-C87C-4A48-9BC1-7DC59FD55A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35914" y="3615499"/>
            <a:ext cx="914400" cy="914400"/>
          </a:xfrm>
          <a:prstGeom prst="rect">
            <a:avLst/>
          </a:prstGeom>
        </p:spPr>
      </p:pic>
      <p:pic>
        <p:nvPicPr>
          <p:cNvPr id="7" name="Graphic 6" descr="Scribble">
            <a:extLst>
              <a:ext uri="{FF2B5EF4-FFF2-40B4-BE49-F238E27FC236}">
                <a16:creationId xmlns:a16="http://schemas.microsoft.com/office/drawing/2014/main" id="{ED867806-7671-442B-905F-84D5943E18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46107" y="2400645"/>
            <a:ext cx="914400" cy="914400"/>
          </a:xfrm>
          <a:prstGeom prst="rect">
            <a:avLst/>
          </a:prstGeom>
        </p:spPr>
      </p:pic>
      <p:pic>
        <p:nvPicPr>
          <p:cNvPr id="10" name="Graphic 9" descr="Drawing compass">
            <a:extLst>
              <a:ext uri="{FF2B5EF4-FFF2-40B4-BE49-F238E27FC236}">
                <a16:creationId xmlns:a16="http://schemas.microsoft.com/office/drawing/2014/main" id="{C7E62733-AEF4-4206-A1A5-6640A12549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246107" y="4864251"/>
            <a:ext cx="914400" cy="914400"/>
          </a:xfrm>
          <a:prstGeom prst="rect">
            <a:avLst/>
          </a:prstGeom>
        </p:spPr>
      </p:pic>
    </p:spTree>
    <p:extLst>
      <p:ext uri="{BB962C8B-B14F-4D97-AF65-F5344CB8AC3E}">
        <p14:creationId xmlns:p14="http://schemas.microsoft.com/office/powerpoint/2010/main" val="21249265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125788" y="260350"/>
            <a:ext cx="5940425" cy="608013"/>
          </a:xfrm>
        </p:spPr>
        <p:txBody>
          <a:bodyPr>
            <a:normAutofit fontScale="90000"/>
          </a:bodyPr>
          <a:lstStyle/>
          <a:p>
            <a:pPr algn="ctr"/>
            <a:r>
              <a:rPr lang="en-GB" dirty="0">
                <a:solidFill>
                  <a:schemeClr val="tx1"/>
                </a:solidFill>
              </a:rPr>
              <a:t>DESIGN team members</a:t>
            </a:r>
          </a:p>
        </p:txBody>
      </p:sp>
      <p:grpSp>
        <p:nvGrpSpPr>
          <p:cNvPr id="57" name="Group 56">
            <a:extLst>
              <a:ext uri="{FF2B5EF4-FFF2-40B4-BE49-F238E27FC236}">
                <a16:creationId xmlns:a16="http://schemas.microsoft.com/office/drawing/2014/main" id="{42DDAD0A-FF9A-4856-AFF9-B7B381CDD00E}"/>
              </a:ext>
            </a:extLst>
          </p:cNvPr>
          <p:cNvGrpSpPr/>
          <p:nvPr/>
        </p:nvGrpSpPr>
        <p:grpSpPr>
          <a:xfrm>
            <a:off x="1343472" y="670512"/>
            <a:ext cx="9937104" cy="6187490"/>
            <a:chOff x="251520" y="1398047"/>
            <a:chExt cx="8350079" cy="5199305"/>
          </a:xfrm>
        </p:grpSpPr>
        <p:sp>
          <p:nvSpPr>
            <p:cNvPr id="58" name="Oval 57">
              <a:extLst>
                <a:ext uri="{FF2B5EF4-FFF2-40B4-BE49-F238E27FC236}">
                  <a16:creationId xmlns:a16="http://schemas.microsoft.com/office/drawing/2014/main" id="{E9D40C85-D852-4B5B-AB37-9737A8B6ECCE}"/>
                </a:ext>
              </a:extLst>
            </p:cNvPr>
            <p:cNvSpPr/>
            <p:nvPr/>
          </p:nvSpPr>
          <p:spPr>
            <a:xfrm>
              <a:off x="3504229" y="3261683"/>
              <a:ext cx="1800000" cy="18000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9" name="TextBox 58">
              <a:extLst>
                <a:ext uri="{FF2B5EF4-FFF2-40B4-BE49-F238E27FC236}">
                  <a16:creationId xmlns:a16="http://schemas.microsoft.com/office/drawing/2014/main" id="{52F849D6-BC2D-43CC-8CCC-3C29300F1483}"/>
                </a:ext>
              </a:extLst>
            </p:cNvPr>
            <p:cNvSpPr txBox="1"/>
            <p:nvPr/>
          </p:nvSpPr>
          <p:spPr>
            <a:xfrm>
              <a:off x="3563888" y="3429000"/>
              <a:ext cx="1646395" cy="1732771"/>
            </a:xfrm>
            <a:prstGeom prst="rect">
              <a:avLst/>
            </a:prstGeom>
            <a:noFill/>
          </p:spPr>
          <p:txBody>
            <a:bodyPr wrap="square" rtlCol="0">
              <a:spAutoFit/>
            </a:bodyPr>
            <a:lstStyle/>
            <a:p>
              <a:pPr algn="ctr"/>
              <a:r>
                <a:rPr lang="en-GB" sz="2000" b="1" dirty="0">
                  <a:solidFill>
                    <a:schemeClr val="bg1"/>
                  </a:solidFill>
                </a:rPr>
                <a:t>Designer</a:t>
              </a:r>
            </a:p>
            <a:p>
              <a:pPr algn="ctr">
                <a:buFont typeface="Arial" pitchFamily="34" charset="0"/>
                <a:buChar char="•"/>
              </a:pPr>
              <a:r>
                <a:rPr lang="en-GB" dirty="0">
                  <a:solidFill>
                    <a:schemeClr val="bg1"/>
                  </a:solidFill>
                </a:rPr>
                <a:t>Provides initial inspiration</a:t>
              </a:r>
            </a:p>
            <a:p>
              <a:pPr algn="ctr">
                <a:buFont typeface="Arial" pitchFamily="34" charset="0"/>
                <a:buChar char="•"/>
              </a:pPr>
              <a:r>
                <a:rPr lang="en-GB" dirty="0">
                  <a:solidFill>
                    <a:schemeClr val="bg1"/>
                  </a:solidFill>
                </a:rPr>
                <a:t>Creative input</a:t>
              </a:r>
            </a:p>
            <a:p>
              <a:pPr algn="ctr">
                <a:buFont typeface="Arial" pitchFamily="34" charset="0"/>
                <a:buChar char="•"/>
              </a:pPr>
              <a:r>
                <a:rPr lang="en-GB" dirty="0">
                  <a:solidFill>
                    <a:schemeClr val="bg1"/>
                  </a:solidFill>
                </a:rPr>
                <a:t>Controls product development</a:t>
              </a:r>
            </a:p>
            <a:p>
              <a:pPr algn="ctr"/>
              <a:endParaRPr lang="en-GB" dirty="0">
                <a:solidFill>
                  <a:schemeClr val="bg1"/>
                </a:solidFill>
              </a:endParaRPr>
            </a:p>
          </p:txBody>
        </p:sp>
        <p:sp>
          <p:nvSpPr>
            <p:cNvPr id="60" name="TextBox 59">
              <a:extLst>
                <a:ext uri="{FF2B5EF4-FFF2-40B4-BE49-F238E27FC236}">
                  <a16:creationId xmlns:a16="http://schemas.microsoft.com/office/drawing/2014/main" id="{58BFC2F3-68C9-4FA0-AB89-1C5212AEA0D8}"/>
                </a:ext>
              </a:extLst>
            </p:cNvPr>
            <p:cNvSpPr txBox="1"/>
            <p:nvPr/>
          </p:nvSpPr>
          <p:spPr>
            <a:xfrm>
              <a:off x="4524880" y="1780846"/>
              <a:ext cx="1440000" cy="54310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Market Researcher</a:t>
              </a:r>
            </a:p>
          </p:txBody>
        </p:sp>
        <p:sp>
          <p:nvSpPr>
            <p:cNvPr id="61" name="TextBox 60">
              <a:extLst>
                <a:ext uri="{FF2B5EF4-FFF2-40B4-BE49-F238E27FC236}">
                  <a16:creationId xmlns:a16="http://schemas.microsoft.com/office/drawing/2014/main" id="{371BF6C1-4C6B-4CE6-ADB9-738C536BF6F2}"/>
                </a:ext>
              </a:extLst>
            </p:cNvPr>
            <p:cNvSpPr txBox="1"/>
            <p:nvPr/>
          </p:nvSpPr>
          <p:spPr>
            <a:xfrm>
              <a:off x="2495957" y="2676062"/>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Economist</a:t>
              </a:r>
            </a:p>
          </p:txBody>
        </p:sp>
        <p:sp>
          <p:nvSpPr>
            <p:cNvPr id="62" name="TextBox 61">
              <a:extLst>
                <a:ext uri="{FF2B5EF4-FFF2-40B4-BE49-F238E27FC236}">
                  <a16:creationId xmlns:a16="http://schemas.microsoft.com/office/drawing/2014/main" id="{60507058-EB20-43AA-A1A3-508DE8859339}"/>
                </a:ext>
              </a:extLst>
            </p:cNvPr>
            <p:cNvSpPr txBox="1"/>
            <p:nvPr/>
          </p:nvSpPr>
          <p:spPr>
            <a:xfrm>
              <a:off x="1632020" y="3316394"/>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Retailer</a:t>
              </a:r>
            </a:p>
          </p:txBody>
        </p:sp>
        <p:sp>
          <p:nvSpPr>
            <p:cNvPr id="63" name="TextBox 62">
              <a:extLst>
                <a:ext uri="{FF2B5EF4-FFF2-40B4-BE49-F238E27FC236}">
                  <a16:creationId xmlns:a16="http://schemas.microsoft.com/office/drawing/2014/main" id="{DE8D32F8-B02F-4BCC-9A46-97502EBBAEFB}"/>
                </a:ext>
              </a:extLst>
            </p:cNvPr>
            <p:cNvSpPr txBox="1"/>
            <p:nvPr/>
          </p:nvSpPr>
          <p:spPr>
            <a:xfrm>
              <a:off x="1470994" y="4679551"/>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Ergonomist</a:t>
              </a:r>
            </a:p>
          </p:txBody>
        </p:sp>
        <p:sp>
          <p:nvSpPr>
            <p:cNvPr id="64" name="TextBox 63">
              <a:extLst>
                <a:ext uri="{FF2B5EF4-FFF2-40B4-BE49-F238E27FC236}">
                  <a16:creationId xmlns:a16="http://schemas.microsoft.com/office/drawing/2014/main" id="{594CD966-7D53-4A2B-8F82-7FFC70AD62DC}"/>
                </a:ext>
              </a:extLst>
            </p:cNvPr>
            <p:cNvSpPr txBox="1"/>
            <p:nvPr/>
          </p:nvSpPr>
          <p:spPr>
            <a:xfrm>
              <a:off x="2420113" y="5283587"/>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Marketing Team</a:t>
              </a:r>
            </a:p>
          </p:txBody>
        </p:sp>
        <p:sp>
          <p:nvSpPr>
            <p:cNvPr id="65" name="TextBox 64">
              <a:extLst>
                <a:ext uri="{FF2B5EF4-FFF2-40B4-BE49-F238E27FC236}">
                  <a16:creationId xmlns:a16="http://schemas.microsoft.com/office/drawing/2014/main" id="{B550A118-6755-4300-BF69-9541B7FF9AA2}"/>
                </a:ext>
              </a:extLst>
            </p:cNvPr>
            <p:cNvSpPr txBox="1"/>
            <p:nvPr/>
          </p:nvSpPr>
          <p:spPr>
            <a:xfrm>
              <a:off x="4942506" y="2676062"/>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Accountant</a:t>
              </a:r>
            </a:p>
          </p:txBody>
        </p:sp>
        <p:sp>
          <p:nvSpPr>
            <p:cNvPr id="66" name="TextBox 65">
              <a:extLst>
                <a:ext uri="{FF2B5EF4-FFF2-40B4-BE49-F238E27FC236}">
                  <a16:creationId xmlns:a16="http://schemas.microsoft.com/office/drawing/2014/main" id="{A04F7ADC-ED4F-4B2C-B959-29FFB19D621E}"/>
                </a:ext>
              </a:extLst>
            </p:cNvPr>
            <p:cNvSpPr txBox="1"/>
            <p:nvPr/>
          </p:nvSpPr>
          <p:spPr>
            <a:xfrm>
              <a:off x="5782912" y="3316394"/>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Engineer</a:t>
              </a:r>
            </a:p>
          </p:txBody>
        </p:sp>
        <p:sp>
          <p:nvSpPr>
            <p:cNvPr id="67" name="TextBox 66">
              <a:extLst>
                <a:ext uri="{FF2B5EF4-FFF2-40B4-BE49-F238E27FC236}">
                  <a16:creationId xmlns:a16="http://schemas.microsoft.com/office/drawing/2014/main" id="{E135C44B-18AE-4DA0-A7C8-7FE8F533FD9D}"/>
                </a:ext>
              </a:extLst>
            </p:cNvPr>
            <p:cNvSpPr txBox="1"/>
            <p:nvPr/>
          </p:nvSpPr>
          <p:spPr>
            <a:xfrm>
              <a:off x="5782912" y="4679551"/>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Lawyer</a:t>
              </a:r>
            </a:p>
          </p:txBody>
        </p:sp>
        <p:sp>
          <p:nvSpPr>
            <p:cNvPr id="68" name="TextBox 67">
              <a:extLst>
                <a:ext uri="{FF2B5EF4-FFF2-40B4-BE49-F238E27FC236}">
                  <a16:creationId xmlns:a16="http://schemas.microsoft.com/office/drawing/2014/main" id="{70A3790A-C0CF-4CC4-9842-C870517E68DE}"/>
                </a:ext>
              </a:extLst>
            </p:cNvPr>
            <p:cNvSpPr txBox="1"/>
            <p:nvPr/>
          </p:nvSpPr>
          <p:spPr>
            <a:xfrm>
              <a:off x="4942506" y="5167207"/>
              <a:ext cx="1440000" cy="54310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Materials Technologist</a:t>
              </a:r>
            </a:p>
          </p:txBody>
        </p:sp>
        <p:sp>
          <p:nvSpPr>
            <p:cNvPr id="69" name="TextBox 68">
              <a:extLst>
                <a:ext uri="{FF2B5EF4-FFF2-40B4-BE49-F238E27FC236}">
                  <a16:creationId xmlns:a16="http://schemas.microsoft.com/office/drawing/2014/main" id="{93AE2BCF-0687-43A9-8DB2-2FB65D8C1AB6}"/>
                </a:ext>
              </a:extLst>
            </p:cNvPr>
            <p:cNvSpPr txBox="1"/>
            <p:nvPr/>
          </p:nvSpPr>
          <p:spPr>
            <a:xfrm>
              <a:off x="6240114" y="4006511"/>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Manufacturer</a:t>
              </a:r>
            </a:p>
          </p:txBody>
        </p:sp>
        <p:sp>
          <p:nvSpPr>
            <p:cNvPr id="70" name="TextBox 69">
              <a:extLst>
                <a:ext uri="{FF2B5EF4-FFF2-40B4-BE49-F238E27FC236}">
                  <a16:creationId xmlns:a16="http://schemas.microsoft.com/office/drawing/2014/main" id="{115FC6BD-2F99-4D17-9742-0A478C25CAF5}"/>
                </a:ext>
              </a:extLst>
            </p:cNvPr>
            <p:cNvSpPr txBox="1"/>
            <p:nvPr/>
          </p:nvSpPr>
          <p:spPr>
            <a:xfrm>
              <a:off x="3684229" y="5778285"/>
              <a:ext cx="1440000" cy="54310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Production Specialist</a:t>
              </a:r>
            </a:p>
          </p:txBody>
        </p:sp>
        <p:sp>
          <p:nvSpPr>
            <p:cNvPr id="71" name="TextBox 70">
              <a:extLst>
                <a:ext uri="{FF2B5EF4-FFF2-40B4-BE49-F238E27FC236}">
                  <a16:creationId xmlns:a16="http://schemas.microsoft.com/office/drawing/2014/main" id="{E75791C2-431E-45D2-8C4B-0053C70B8F36}"/>
                </a:ext>
              </a:extLst>
            </p:cNvPr>
            <p:cNvSpPr txBox="1"/>
            <p:nvPr/>
          </p:nvSpPr>
          <p:spPr>
            <a:xfrm>
              <a:off x="1055957" y="4006511"/>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Consumer</a:t>
              </a:r>
            </a:p>
          </p:txBody>
        </p:sp>
        <p:cxnSp>
          <p:nvCxnSpPr>
            <p:cNvPr id="72" name="Straight Connector 71">
              <a:extLst>
                <a:ext uri="{FF2B5EF4-FFF2-40B4-BE49-F238E27FC236}">
                  <a16:creationId xmlns:a16="http://schemas.microsoft.com/office/drawing/2014/main" id="{6046CC46-AFC1-47F2-BB77-716B43AE0E79}"/>
                </a:ext>
              </a:extLst>
            </p:cNvPr>
            <p:cNvCxnSpPr/>
            <p:nvPr/>
          </p:nvCxnSpPr>
          <p:spPr>
            <a:xfrm>
              <a:off x="4398567" y="5061683"/>
              <a:ext cx="0" cy="75415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3" name="Straight Connector 72">
              <a:extLst>
                <a:ext uri="{FF2B5EF4-FFF2-40B4-BE49-F238E27FC236}">
                  <a16:creationId xmlns:a16="http://schemas.microsoft.com/office/drawing/2014/main" id="{0DD229C6-3917-4008-B040-C67EED308D9E}"/>
                </a:ext>
              </a:extLst>
            </p:cNvPr>
            <p:cNvCxnSpPr/>
            <p:nvPr/>
          </p:nvCxnSpPr>
          <p:spPr>
            <a:xfrm>
              <a:off x="3860113" y="2190900"/>
              <a:ext cx="421811" cy="106761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4" name="Straight Connector 73">
              <a:extLst>
                <a:ext uri="{FF2B5EF4-FFF2-40B4-BE49-F238E27FC236}">
                  <a16:creationId xmlns:a16="http://schemas.microsoft.com/office/drawing/2014/main" id="{4C7026AF-92A4-4B8F-A1CB-76E83BEAE209}"/>
                </a:ext>
              </a:extLst>
            </p:cNvPr>
            <p:cNvCxnSpPr>
              <a:stCxn id="61" idx="2"/>
            </p:cNvCxnSpPr>
            <p:nvPr/>
          </p:nvCxnSpPr>
          <p:spPr>
            <a:xfrm>
              <a:off x="3215957" y="2986409"/>
              <a:ext cx="819998" cy="34188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5" name="Straight Connector 74">
              <a:extLst>
                <a:ext uri="{FF2B5EF4-FFF2-40B4-BE49-F238E27FC236}">
                  <a16:creationId xmlns:a16="http://schemas.microsoft.com/office/drawing/2014/main" id="{6A83C056-022D-4672-AC63-845A2A7489BC}"/>
                </a:ext>
              </a:extLst>
            </p:cNvPr>
            <p:cNvCxnSpPr>
              <a:stCxn id="62" idx="2"/>
            </p:cNvCxnSpPr>
            <p:nvPr/>
          </p:nvCxnSpPr>
          <p:spPr>
            <a:xfrm>
              <a:off x="2352020" y="3626741"/>
              <a:ext cx="1224217" cy="18485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6" name="Straight Connector 75">
              <a:extLst>
                <a:ext uri="{FF2B5EF4-FFF2-40B4-BE49-F238E27FC236}">
                  <a16:creationId xmlns:a16="http://schemas.microsoft.com/office/drawing/2014/main" id="{7FED8B74-0E1A-49A9-BDC5-BB3E8A7A860C}"/>
                </a:ext>
              </a:extLst>
            </p:cNvPr>
            <p:cNvCxnSpPr>
              <a:stCxn id="65" idx="2"/>
            </p:cNvCxnSpPr>
            <p:nvPr/>
          </p:nvCxnSpPr>
          <p:spPr>
            <a:xfrm flipH="1">
              <a:off x="4800374" y="2986409"/>
              <a:ext cx="862132" cy="36498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7" name="Straight Connector 76">
              <a:extLst>
                <a:ext uri="{FF2B5EF4-FFF2-40B4-BE49-F238E27FC236}">
                  <a16:creationId xmlns:a16="http://schemas.microsoft.com/office/drawing/2014/main" id="{F08C7D71-CC07-4113-9B80-6F7E6A29CA6A}"/>
                </a:ext>
              </a:extLst>
            </p:cNvPr>
            <p:cNvCxnSpPr>
              <a:stCxn id="66" idx="2"/>
            </p:cNvCxnSpPr>
            <p:nvPr/>
          </p:nvCxnSpPr>
          <p:spPr>
            <a:xfrm flipH="1">
              <a:off x="5244883" y="3626741"/>
              <a:ext cx="1258029" cy="208583"/>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8" name="Straight Connector 77">
              <a:extLst>
                <a:ext uri="{FF2B5EF4-FFF2-40B4-BE49-F238E27FC236}">
                  <a16:creationId xmlns:a16="http://schemas.microsoft.com/office/drawing/2014/main" id="{4DC6C918-B24E-479F-B7C8-F5BDD5501480}"/>
                </a:ext>
              </a:extLst>
            </p:cNvPr>
            <p:cNvCxnSpPr>
              <a:stCxn id="71" idx="3"/>
            </p:cNvCxnSpPr>
            <p:nvPr/>
          </p:nvCxnSpPr>
          <p:spPr>
            <a:xfrm>
              <a:off x="2495957" y="4161684"/>
              <a:ext cx="1008272" cy="166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9" name="Straight Connector 78">
              <a:extLst>
                <a:ext uri="{FF2B5EF4-FFF2-40B4-BE49-F238E27FC236}">
                  <a16:creationId xmlns:a16="http://schemas.microsoft.com/office/drawing/2014/main" id="{2E2876EB-3429-4413-8AC9-E37BC82712BE}"/>
                </a:ext>
              </a:extLst>
            </p:cNvPr>
            <p:cNvCxnSpPr>
              <a:stCxn id="69" idx="1"/>
            </p:cNvCxnSpPr>
            <p:nvPr/>
          </p:nvCxnSpPr>
          <p:spPr>
            <a:xfrm flipH="1" flipV="1">
              <a:off x="5318632" y="4158182"/>
              <a:ext cx="921482" cy="3502"/>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0" name="Straight Connector 79">
              <a:extLst>
                <a:ext uri="{FF2B5EF4-FFF2-40B4-BE49-F238E27FC236}">
                  <a16:creationId xmlns:a16="http://schemas.microsoft.com/office/drawing/2014/main" id="{6A134BA8-2DE7-4595-9A4F-F656396195B1}"/>
                </a:ext>
              </a:extLst>
            </p:cNvPr>
            <p:cNvCxnSpPr>
              <a:stCxn id="67" idx="0"/>
            </p:cNvCxnSpPr>
            <p:nvPr/>
          </p:nvCxnSpPr>
          <p:spPr>
            <a:xfrm flipH="1" flipV="1">
              <a:off x="5231441" y="4525441"/>
              <a:ext cx="1271471" cy="15411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1" name="Straight Connector 80">
              <a:extLst>
                <a:ext uri="{FF2B5EF4-FFF2-40B4-BE49-F238E27FC236}">
                  <a16:creationId xmlns:a16="http://schemas.microsoft.com/office/drawing/2014/main" id="{B0C4DA4C-EA75-44E6-B40E-0FDAC56FC950}"/>
                </a:ext>
              </a:extLst>
            </p:cNvPr>
            <p:cNvCxnSpPr>
              <a:stCxn id="68" idx="0"/>
            </p:cNvCxnSpPr>
            <p:nvPr/>
          </p:nvCxnSpPr>
          <p:spPr>
            <a:xfrm flipH="1" flipV="1">
              <a:off x="4800374" y="4964484"/>
              <a:ext cx="862132" cy="202723"/>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2" name="Straight Connector 81">
              <a:extLst>
                <a:ext uri="{FF2B5EF4-FFF2-40B4-BE49-F238E27FC236}">
                  <a16:creationId xmlns:a16="http://schemas.microsoft.com/office/drawing/2014/main" id="{65DAE22D-B83A-4D79-8C7C-CA2F6DF8F15B}"/>
                </a:ext>
              </a:extLst>
            </p:cNvPr>
            <p:cNvCxnSpPr>
              <a:stCxn id="63" idx="0"/>
            </p:cNvCxnSpPr>
            <p:nvPr/>
          </p:nvCxnSpPr>
          <p:spPr>
            <a:xfrm flipV="1">
              <a:off x="2190994" y="4563087"/>
              <a:ext cx="1409915" cy="11646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3" name="Straight Connector 82">
              <a:extLst>
                <a:ext uri="{FF2B5EF4-FFF2-40B4-BE49-F238E27FC236}">
                  <a16:creationId xmlns:a16="http://schemas.microsoft.com/office/drawing/2014/main" id="{F32E2FED-8D87-436F-BF18-F850F0021049}"/>
                </a:ext>
              </a:extLst>
            </p:cNvPr>
            <p:cNvCxnSpPr>
              <a:stCxn id="64" idx="0"/>
            </p:cNvCxnSpPr>
            <p:nvPr/>
          </p:nvCxnSpPr>
          <p:spPr>
            <a:xfrm flipV="1">
              <a:off x="3140113" y="4948588"/>
              <a:ext cx="833050" cy="33499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4" name="Straight Connector 83">
              <a:extLst>
                <a:ext uri="{FF2B5EF4-FFF2-40B4-BE49-F238E27FC236}">
                  <a16:creationId xmlns:a16="http://schemas.microsoft.com/office/drawing/2014/main" id="{5B1CE128-A7BD-454C-AC2D-35F8414730C6}"/>
                </a:ext>
              </a:extLst>
            </p:cNvPr>
            <p:cNvCxnSpPr/>
            <p:nvPr/>
          </p:nvCxnSpPr>
          <p:spPr>
            <a:xfrm flipH="1">
              <a:off x="6382506" y="2536453"/>
              <a:ext cx="862133" cy="286156"/>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5" name="Straight Connector 84">
              <a:extLst>
                <a:ext uri="{FF2B5EF4-FFF2-40B4-BE49-F238E27FC236}">
                  <a16:creationId xmlns:a16="http://schemas.microsoft.com/office/drawing/2014/main" id="{1B556FEC-FF56-49B2-9D51-2D3A2834C3BC}"/>
                </a:ext>
              </a:extLst>
            </p:cNvPr>
            <p:cNvCxnSpPr>
              <a:cxnSpLocks/>
            </p:cNvCxnSpPr>
            <p:nvPr/>
          </p:nvCxnSpPr>
          <p:spPr>
            <a:xfrm flipH="1">
              <a:off x="7222912" y="3298375"/>
              <a:ext cx="1271472" cy="16005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6" name="Straight Connector 85">
              <a:extLst>
                <a:ext uri="{FF2B5EF4-FFF2-40B4-BE49-F238E27FC236}">
                  <a16:creationId xmlns:a16="http://schemas.microsoft.com/office/drawing/2014/main" id="{6232F02D-1A25-4FB8-8F56-CE5855CD5A99}"/>
                </a:ext>
              </a:extLst>
            </p:cNvPr>
            <p:cNvCxnSpPr/>
            <p:nvPr/>
          </p:nvCxnSpPr>
          <p:spPr>
            <a:xfrm flipH="1" flipV="1">
              <a:off x="7680114" y="4158180"/>
              <a:ext cx="921485" cy="3503"/>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7" name="Straight Connector 86">
              <a:extLst>
                <a:ext uri="{FF2B5EF4-FFF2-40B4-BE49-F238E27FC236}">
                  <a16:creationId xmlns:a16="http://schemas.microsoft.com/office/drawing/2014/main" id="{DF8FCDB7-5EED-40F1-9B52-2795C07F52FB}"/>
                </a:ext>
              </a:extLst>
            </p:cNvPr>
            <p:cNvCxnSpPr/>
            <p:nvPr/>
          </p:nvCxnSpPr>
          <p:spPr>
            <a:xfrm flipH="1" flipV="1">
              <a:off x="7222912" y="4823787"/>
              <a:ext cx="1271472" cy="75284"/>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8" name="Straight Connector 87">
              <a:extLst>
                <a:ext uri="{FF2B5EF4-FFF2-40B4-BE49-F238E27FC236}">
                  <a16:creationId xmlns:a16="http://schemas.microsoft.com/office/drawing/2014/main" id="{25BBFD24-669F-4708-8B87-371F6B064A09}"/>
                </a:ext>
              </a:extLst>
            </p:cNvPr>
            <p:cNvCxnSpPr/>
            <p:nvPr/>
          </p:nvCxnSpPr>
          <p:spPr>
            <a:xfrm flipH="1" flipV="1">
              <a:off x="6368239" y="5441035"/>
              <a:ext cx="862132" cy="24027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9" name="Straight Connector 88">
              <a:extLst>
                <a:ext uri="{FF2B5EF4-FFF2-40B4-BE49-F238E27FC236}">
                  <a16:creationId xmlns:a16="http://schemas.microsoft.com/office/drawing/2014/main" id="{4B2A1B49-0739-4F29-8DAD-D0E1C27174E1}"/>
                </a:ext>
              </a:extLst>
            </p:cNvPr>
            <p:cNvCxnSpPr/>
            <p:nvPr/>
          </p:nvCxnSpPr>
          <p:spPr>
            <a:xfrm flipH="1">
              <a:off x="4398567" y="6283839"/>
              <a:ext cx="5662" cy="313513"/>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0" name="Straight Connector 89">
              <a:extLst>
                <a:ext uri="{FF2B5EF4-FFF2-40B4-BE49-F238E27FC236}">
                  <a16:creationId xmlns:a16="http://schemas.microsoft.com/office/drawing/2014/main" id="{5907B1FD-7BA6-4069-B915-9EA74940E2B5}"/>
                </a:ext>
              </a:extLst>
            </p:cNvPr>
            <p:cNvCxnSpPr/>
            <p:nvPr/>
          </p:nvCxnSpPr>
          <p:spPr>
            <a:xfrm flipV="1">
              <a:off x="2062901" y="5579888"/>
              <a:ext cx="833050" cy="25617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1" name="Straight Connector 90">
              <a:extLst>
                <a:ext uri="{FF2B5EF4-FFF2-40B4-BE49-F238E27FC236}">
                  <a16:creationId xmlns:a16="http://schemas.microsoft.com/office/drawing/2014/main" id="{BD55C35A-53A3-433D-89CE-FB87399AE5AD}"/>
                </a:ext>
              </a:extLst>
            </p:cNvPr>
            <p:cNvCxnSpPr/>
            <p:nvPr/>
          </p:nvCxnSpPr>
          <p:spPr>
            <a:xfrm flipV="1">
              <a:off x="251520" y="4880250"/>
              <a:ext cx="1219474" cy="1882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2" name="Straight Connector 91">
              <a:extLst>
                <a:ext uri="{FF2B5EF4-FFF2-40B4-BE49-F238E27FC236}">
                  <a16:creationId xmlns:a16="http://schemas.microsoft.com/office/drawing/2014/main" id="{2C7460C5-1549-4F93-83AA-CC818649D489}"/>
                </a:ext>
              </a:extLst>
            </p:cNvPr>
            <p:cNvCxnSpPr/>
            <p:nvPr/>
          </p:nvCxnSpPr>
          <p:spPr>
            <a:xfrm>
              <a:off x="323528" y="4163353"/>
              <a:ext cx="732429" cy="0"/>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3" name="Straight Connector 92">
              <a:extLst>
                <a:ext uri="{FF2B5EF4-FFF2-40B4-BE49-F238E27FC236}">
                  <a16:creationId xmlns:a16="http://schemas.microsoft.com/office/drawing/2014/main" id="{E69DD1A7-66F1-4D9E-B4DD-312008E9832A}"/>
                </a:ext>
              </a:extLst>
            </p:cNvPr>
            <p:cNvCxnSpPr/>
            <p:nvPr/>
          </p:nvCxnSpPr>
          <p:spPr>
            <a:xfrm>
              <a:off x="425276" y="3298375"/>
              <a:ext cx="1224217" cy="10602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4" name="Straight Connector 93">
              <a:extLst>
                <a:ext uri="{FF2B5EF4-FFF2-40B4-BE49-F238E27FC236}">
                  <a16:creationId xmlns:a16="http://schemas.microsoft.com/office/drawing/2014/main" id="{43CF2D66-1AFE-4F48-AE0E-83D831E90290}"/>
                </a:ext>
              </a:extLst>
            </p:cNvPr>
            <p:cNvCxnSpPr/>
            <p:nvPr/>
          </p:nvCxnSpPr>
          <p:spPr>
            <a:xfrm>
              <a:off x="1675959" y="2540964"/>
              <a:ext cx="819998" cy="263057"/>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95" name="TextBox 94">
              <a:extLst>
                <a:ext uri="{FF2B5EF4-FFF2-40B4-BE49-F238E27FC236}">
                  <a16:creationId xmlns:a16="http://schemas.microsoft.com/office/drawing/2014/main" id="{6A627BDB-C454-4099-B4BB-2D9892219253}"/>
                </a:ext>
              </a:extLst>
            </p:cNvPr>
            <p:cNvSpPr txBox="1"/>
            <p:nvPr/>
          </p:nvSpPr>
          <p:spPr>
            <a:xfrm>
              <a:off x="2699792" y="1897228"/>
              <a:ext cx="1440000" cy="310347"/>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a:t>Sub-Contractor</a:t>
              </a:r>
            </a:p>
          </p:txBody>
        </p:sp>
        <p:cxnSp>
          <p:nvCxnSpPr>
            <p:cNvPr id="96" name="Straight Connector 95">
              <a:extLst>
                <a:ext uri="{FF2B5EF4-FFF2-40B4-BE49-F238E27FC236}">
                  <a16:creationId xmlns:a16="http://schemas.microsoft.com/office/drawing/2014/main" id="{77D70A19-9C62-499A-AFC4-B8C2A5EE4695}"/>
                </a:ext>
              </a:extLst>
            </p:cNvPr>
            <p:cNvCxnSpPr/>
            <p:nvPr/>
          </p:nvCxnSpPr>
          <p:spPr>
            <a:xfrm flipH="1">
              <a:off x="4529072" y="2323952"/>
              <a:ext cx="421523" cy="94752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7" name="Straight Connector 96">
              <a:extLst>
                <a:ext uri="{FF2B5EF4-FFF2-40B4-BE49-F238E27FC236}">
                  <a16:creationId xmlns:a16="http://schemas.microsoft.com/office/drawing/2014/main" id="{562ADEF4-2979-4245-81FE-4CC85FBA7D5B}"/>
                </a:ext>
              </a:extLst>
            </p:cNvPr>
            <p:cNvCxnSpPr/>
            <p:nvPr/>
          </p:nvCxnSpPr>
          <p:spPr>
            <a:xfrm>
              <a:off x="3616167" y="1473580"/>
              <a:ext cx="164379" cy="41604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98" name="Straight Connector 97">
              <a:extLst>
                <a:ext uri="{FF2B5EF4-FFF2-40B4-BE49-F238E27FC236}">
                  <a16:creationId xmlns:a16="http://schemas.microsoft.com/office/drawing/2014/main" id="{493E49E9-38BE-46F1-9FFA-4EE2C65CE53C}"/>
                </a:ext>
              </a:extLst>
            </p:cNvPr>
            <p:cNvCxnSpPr/>
            <p:nvPr/>
          </p:nvCxnSpPr>
          <p:spPr>
            <a:xfrm flipH="1">
              <a:off x="5181673" y="1398047"/>
              <a:ext cx="99534" cy="401841"/>
            </a:xfrm>
            <a:prstGeom prst="line">
              <a:avLst/>
            </a:prstGeom>
            <a:ln w="28575"/>
          </p:spPr>
          <p:style>
            <a:lnRef idx="1">
              <a:schemeClr val="accent5"/>
            </a:lnRef>
            <a:fillRef idx="0">
              <a:schemeClr val="accent5"/>
            </a:fillRef>
            <a:effectRef idx="0">
              <a:schemeClr val="accent5"/>
            </a:effectRef>
            <a:fontRef idx="minor">
              <a:schemeClr val="tx1"/>
            </a:fontRef>
          </p:style>
        </p:cxnSp>
      </p:grpSp>
      <p:cxnSp>
        <p:nvCxnSpPr>
          <p:cNvPr id="45" name="Straight Connector 44">
            <a:extLst>
              <a:ext uri="{FF2B5EF4-FFF2-40B4-BE49-F238E27FC236}">
                <a16:creationId xmlns:a16="http://schemas.microsoft.com/office/drawing/2014/main" id="{7FED8B74-0E1A-49A9-BDC5-BB3E8A7A860C}"/>
              </a:ext>
            </a:extLst>
          </p:cNvPr>
          <p:cNvCxnSpPr/>
          <p:nvPr/>
        </p:nvCxnSpPr>
        <p:spPr>
          <a:xfrm flipH="1" flipV="1">
            <a:off x="1559845" y="1916832"/>
            <a:ext cx="3975928" cy="1260994"/>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8" name="TextBox 47">
            <a:extLst>
              <a:ext uri="{FF2B5EF4-FFF2-40B4-BE49-F238E27FC236}">
                <a16:creationId xmlns:a16="http://schemas.microsoft.com/office/drawing/2014/main" id="{60507058-EB20-43AA-A1A3-508DE8859339}"/>
              </a:ext>
            </a:extLst>
          </p:cNvPr>
          <p:cNvSpPr txBox="1"/>
          <p:nvPr/>
        </p:nvSpPr>
        <p:spPr>
          <a:xfrm>
            <a:off x="1756627" y="2244471"/>
            <a:ext cx="180301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dirty="0" smtClean="0"/>
              <a:t>Project Managers</a:t>
            </a:r>
            <a:endParaRPr lang="en-GB" dirty="0"/>
          </a:p>
        </p:txBody>
      </p:sp>
    </p:spTree>
    <p:extLst>
      <p:ext uri="{BB962C8B-B14F-4D97-AF65-F5344CB8AC3E}">
        <p14:creationId xmlns:p14="http://schemas.microsoft.com/office/powerpoint/2010/main" val="30002536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2834314" cy="914400"/>
          </a:xfrm>
        </p:spPr>
        <p:txBody>
          <a:bodyPr>
            <a:normAutofit/>
          </a:bodyPr>
          <a:lstStyle/>
          <a:p>
            <a:r>
              <a:rPr lang="en-GB" dirty="0">
                <a:solidFill>
                  <a:schemeClr val="tx1"/>
                </a:solidFill>
              </a:rPr>
              <a:t>designer</a:t>
            </a:r>
          </a:p>
        </p:txBody>
      </p:sp>
      <p:sp>
        <p:nvSpPr>
          <p:cNvPr id="2" name="Content Placeholder 1"/>
          <p:cNvSpPr>
            <a:spLocks noGrp="1"/>
          </p:cNvSpPr>
          <p:nvPr>
            <p:ph idx="1"/>
          </p:nvPr>
        </p:nvSpPr>
        <p:spPr>
          <a:xfrm>
            <a:off x="767408" y="1916832"/>
            <a:ext cx="5976664" cy="4941168"/>
          </a:xfrm>
        </p:spPr>
        <p:txBody>
          <a:bodyPr>
            <a:noAutofit/>
          </a:bodyPr>
          <a:lstStyle/>
          <a:p>
            <a:pPr marL="0" indent="0">
              <a:buNone/>
            </a:pPr>
            <a:r>
              <a:rPr lang="en-GB" sz="2000" dirty="0"/>
              <a:t>Designers are responsible throughout the entire process. </a:t>
            </a:r>
          </a:p>
          <a:p>
            <a:pPr marL="0" indent="0">
              <a:buNone/>
            </a:pPr>
            <a:r>
              <a:rPr lang="en-GB" sz="2000" dirty="0"/>
              <a:t>They provide the initial inspiration, creative input and control product development.</a:t>
            </a:r>
          </a:p>
          <a:p>
            <a:pPr marL="0" indent="0">
              <a:buNone/>
            </a:pPr>
            <a:r>
              <a:rPr lang="en-GB" sz="2000" dirty="0"/>
              <a:t>They conduct research, sketch ideas, develop their ideas, produce a final design, and create multiple physical and virtual prototypes to test their design. </a:t>
            </a:r>
          </a:p>
          <a:p>
            <a:pPr marL="0" indent="0">
              <a:buNone/>
            </a:pPr>
            <a:r>
              <a:rPr lang="en-GB" sz="2000" dirty="0"/>
              <a:t>They are responsible for how the final product looks and functions. </a:t>
            </a:r>
          </a:p>
          <a:p>
            <a:pPr marL="0" indent="0">
              <a:buNone/>
            </a:pPr>
            <a:r>
              <a:rPr lang="en-GB" sz="2000" dirty="0"/>
              <a:t>Designers must collaborate with all the other design team members to ensure the product is successful and functions as expected.</a:t>
            </a:r>
          </a:p>
        </p:txBody>
      </p:sp>
      <p:pic>
        <p:nvPicPr>
          <p:cNvPr id="4098" name="Picture 2" descr="How to become a freelance graphic designer: 5-step guide">
            <a:extLst>
              <a:ext uri="{FF2B5EF4-FFF2-40B4-BE49-F238E27FC236}">
                <a16:creationId xmlns:a16="http://schemas.microsoft.com/office/drawing/2014/main" id="{D6480988-24A5-4BEE-B3EB-24A6B36C3E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78" r="32676"/>
          <a:stretch/>
        </p:blipFill>
        <p:spPr bwMode="auto">
          <a:xfrm>
            <a:off x="7149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4464496" cy="914400"/>
          </a:xfrm>
        </p:spPr>
        <p:txBody>
          <a:bodyPr>
            <a:normAutofit/>
          </a:bodyPr>
          <a:lstStyle/>
          <a:p>
            <a:r>
              <a:rPr lang="en-GB" dirty="0" smtClean="0">
                <a:solidFill>
                  <a:schemeClr val="tx1"/>
                </a:solidFill>
              </a:rPr>
              <a:t>Project Managers</a:t>
            </a:r>
            <a:endParaRPr lang="en-GB" dirty="0">
              <a:solidFill>
                <a:schemeClr val="tx1"/>
              </a:solidFill>
            </a:endParaRPr>
          </a:p>
        </p:txBody>
      </p:sp>
      <p:sp>
        <p:nvSpPr>
          <p:cNvPr id="2" name="Content Placeholder 1"/>
          <p:cNvSpPr>
            <a:spLocks noGrp="1"/>
          </p:cNvSpPr>
          <p:nvPr>
            <p:ph idx="1"/>
          </p:nvPr>
        </p:nvSpPr>
        <p:spPr>
          <a:xfrm>
            <a:off x="767408" y="1916832"/>
            <a:ext cx="5976664" cy="4941168"/>
          </a:xfrm>
        </p:spPr>
        <p:txBody>
          <a:bodyPr>
            <a:noAutofit/>
          </a:bodyPr>
          <a:lstStyle/>
          <a:p>
            <a:pPr marL="0" indent="0">
              <a:buNone/>
            </a:pPr>
            <a:r>
              <a:rPr lang="en-GB" dirty="0"/>
              <a:t>The project manager is the individual responsible for delivering the project. The individual leads and manages the project team, with authority and responsibility from the project board, to run the project on a day-to-day </a:t>
            </a:r>
            <a:r>
              <a:rPr lang="en-GB" dirty="0" smtClean="0"/>
              <a:t>basis</a:t>
            </a:r>
            <a:r>
              <a:rPr lang="en-GB" dirty="0" smtClean="0"/>
              <a:t>.</a:t>
            </a:r>
          </a:p>
          <a:p>
            <a:pPr marL="0" indent="0">
              <a:buNone/>
            </a:pPr>
            <a:r>
              <a:rPr lang="en-GB" dirty="0" smtClean="0"/>
              <a:t>Specifically they ensure all aspects of the project are completed on time, whilst planning activities and resources.</a:t>
            </a:r>
          </a:p>
          <a:p>
            <a:pPr marL="0" indent="0">
              <a:buNone/>
            </a:pPr>
            <a:r>
              <a:rPr lang="en-GB" dirty="0" smtClean="0"/>
              <a:t>They also organise and motivate the project team, estimate cost and ensure the project is completed within. Finally, the monitor progress of the project</a:t>
            </a:r>
            <a:endParaRPr lang="en-GB" dirty="0"/>
          </a:p>
        </p:txBody>
      </p:sp>
      <p:pic>
        <p:nvPicPr>
          <p:cNvPr id="4098" name="Picture 2" descr="How to become a freelance graphic designer: 5-step guide">
            <a:extLst>
              <a:ext uri="{FF2B5EF4-FFF2-40B4-BE49-F238E27FC236}">
                <a16:creationId xmlns:a16="http://schemas.microsoft.com/office/drawing/2014/main" id="{D6480988-24A5-4BEE-B3EB-24A6B36C3E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78" r="32676"/>
          <a:stretch/>
        </p:blipFill>
        <p:spPr bwMode="auto">
          <a:xfrm>
            <a:off x="7149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687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2834314" cy="914400"/>
          </a:xfrm>
        </p:spPr>
        <p:txBody>
          <a:bodyPr>
            <a:normAutofit/>
          </a:bodyPr>
          <a:lstStyle/>
          <a:p>
            <a:r>
              <a:rPr lang="en-GB" sz="3200" dirty="0">
                <a:solidFill>
                  <a:schemeClr val="tx1"/>
                </a:solidFill>
              </a:rPr>
              <a:t>Market researcher</a:t>
            </a:r>
            <a:endParaRPr lang="en-GB" dirty="0">
              <a:solidFill>
                <a:schemeClr val="tx1"/>
              </a:solidFill>
            </a:endParaRPr>
          </a:p>
        </p:txBody>
      </p:sp>
      <p:sp>
        <p:nvSpPr>
          <p:cNvPr id="2" name="Content Placeholder 1"/>
          <p:cNvSpPr>
            <a:spLocks noGrp="1"/>
          </p:cNvSpPr>
          <p:nvPr>
            <p:ph idx="1"/>
          </p:nvPr>
        </p:nvSpPr>
        <p:spPr>
          <a:xfrm>
            <a:off x="767408" y="1916832"/>
            <a:ext cx="6048672" cy="4941168"/>
          </a:xfrm>
        </p:spPr>
        <p:txBody>
          <a:bodyPr>
            <a:normAutofit fontScale="92500" lnSpcReduction="10000"/>
          </a:bodyPr>
          <a:lstStyle/>
          <a:p>
            <a:pPr marL="0" indent="0">
              <a:buNone/>
            </a:pPr>
            <a:r>
              <a:rPr lang="en-GB" sz="2800" dirty="0"/>
              <a:t>Market researchers will conduct various different forms of research, either looking at existing products</a:t>
            </a:r>
            <a:r>
              <a:rPr lang="en-GB" sz="2800" dirty="0" smtClean="0"/>
              <a:t>, trends, </a:t>
            </a:r>
            <a:r>
              <a:rPr lang="en-GB" sz="2800" dirty="0"/>
              <a:t>gaps in the market to provide feedback on the needs and wants of </a:t>
            </a:r>
            <a:r>
              <a:rPr lang="en-GB" sz="2800" dirty="0" smtClean="0"/>
              <a:t>consumers/target market.</a:t>
            </a:r>
            <a:endParaRPr lang="en-GB" sz="2800" dirty="0"/>
          </a:p>
          <a:p>
            <a:pPr marL="0" indent="0">
              <a:buNone/>
            </a:pPr>
            <a:r>
              <a:rPr lang="en-GB" sz="2800" dirty="0"/>
              <a:t>They will also likely conduct various research techniques such as producing surveys and questionnaires. </a:t>
            </a:r>
          </a:p>
          <a:p>
            <a:pPr marL="0" indent="0">
              <a:buNone/>
            </a:pPr>
            <a:r>
              <a:rPr lang="en-GB" sz="2800" dirty="0"/>
              <a:t>Details of consumer views can include pricing, trends in buying and selling, and projected sales </a:t>
            </a:r>
            <a:r>
              <a:rPr lang="en-GB" sz="2800" dirty="0" smtClean="0"/>
              <a:t>volume and demand</a:t>
            </a:r>
            <a:r>
              <a:rPr lang="en-GB" sz="2800" dirty="0" smtClean="0"/>
              <a:t>.</a:t>
            </a:r>
          </a:p>
          <a:p>
            <a:pPr marL="0" indent="0">
              <a:buNone/>
            </a:pPr>
            <a:r>
              <a:rPr lang="en-GB" sz="2800" dirty="0" smtClean="0"/>
              <a:t>They will also knowledge of competitors products.</a:t>
            </a:r>
            <a:endParaRPr lang="en-GB" sz="2800" dirty="0"/>
          </a:p>
        </p:txBody>
      </p:sp>
      <p:pic>
        <p:nvPicPr>
          <p:cNvPr id="5122" name="Picture 2" descr="Carrying out market research - checklist | Marketing Donut">
            <a:extLst>
              <a:ext uri="{FF2B5EF4-FFF2-40B4-BE49-F238E27FC236}">
                <a16:creationId xmlns:a16="http://schemas.microsoft.com/office/drawing/2014/main" id="{E65605E1-B88F-4690-BF7F-2812E1FFD1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05" r="31919"/>
          <a:stretch/>
        </p:blipFill>
        <p:spPr bwMode="auto">
          <a:xfrm>
            <a:off x="7149410" y="0"/>
            <a:ext cx="504259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081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6" y="826324"/>
            <a:ext cx="2834314" cy="914400"/>
          </a:xfrm>
        </p:spPr>
        <p:txBody>
          <a:bodyPr>
            <a:normAutofit/>
          </a:bodyPr>
          <a:lstStyle/>
          <a:p>
            <a:r>
              <a:rPr lang="en-GB" dirty="0">
                <a:solidFill>
                  <a:schemeClr val="tx1"/>
                </a:solidFill>
              </a:rPr>
              <a:t>accountant</a:t>
            </a:r>
          </a:p>
        </p:txBody>
      </p:sp>
      <p:sp>
        <p:nvSpPr>
          <p:cNvPr id="2" name="Content Placeholder 1"/>
          <p:cNvSpPr>
            <a:spLocks noGrp="1"/>
          </p:cNvSpPr>
          <p:nvPr>
            <p:ph idx="1"/>
          </p:nvPr>
        </p:nvSpPr>
        <p:spPr>
          <a:xfrm>
            <a:off x="767408" y="1916832"/>
            <a:ext cx="6048672" cy="4752528"/>
          </a:xfrm>
        </p:spPr>
        <p:txBody>
          <a:bodyPr>
            <a:noAutofit/>
          </a:bodyPr>
          <a:lstStyle/>
          <a:p>
            <a:pPr marL="0" indent="0">
              <a:buNone/>
            </a:pPr>
            <a:r>
              <a:rPr lang="en-GB" sz="2400" dirty="0"/>
              <a:t>Accountants are involved in the monetary matters in the project, by setting caps on spending, monitoring costs of each stage. </a:t>
            </a:r>
          </a:p>
          <a:p>
            <a:pPr marL="0" indent="0">
              <a:buNone/>
            </a:pPr>
            <a:r>
              <a:rPr lang="en-GB" sz="2400" dirty="0"/>
              <a:t>For example, they may be involved in setting the budget for the entire design and manufacturing process, allocating a specific budget to each stage in the process. </a:t>
            </a:r>
          </a:p>
          <a:p>
            <a:pPr marL="0" indent="0">
              <a:buNone/>
            </a:pPr>
            <a:r>
              <a:rPr lang="en-GB" sz="2400" dirty="0"/>
              <a:t>This ensures that the final product is economically viable and it will produce a profit for the company producing the product. </a:t>
            </a:r>
          </a:p>
          <a:p>
            <a:pPr marL="0" indent="0">
              <a:buNone/>
            </a:pPr>
            <a:r>
              <a:rPr lang="en-GB" sz="2400" dirty="0"/>
              <a:t>They also ensure that the product is costed at a price the public is willing to pay.</a:t>
            </a:r>
          </a:p>
        </p:txBody>
      </p:sp>
      <p:pic>
        <p:nvPicPr>
          <p:cNvPr id="6146" name="Picture 2" descr="How Technology Is Shaping the Future of Accounting">
            <a:extLst>
              <a:ext uri="{FF2B5EF4-FFF2-40B4-BE49-F238E27FC236}">
                <a16:creationId xmlns:a16="http://schemas.microsoft.com/office/drawing/2014/main" id="{FEFF220E-897A-4193-94ED-F3C248D889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82" r="8748"/>
          <a:stretch/>
        </p:blipFill>
        <p:spPr bwMode="auto">
          <a:xfrm>
            <a:off x="7149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28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7408" y="826324"/>
            <a:ext cx="2834314" cy="914400"/>
          </a:xfrm>
        </p:spPr>
        <p:txBody>
          <a:bodyPr>
            <a:normAutofit/>
          </a:bodyPr>
          <a:lstStyle/>
          <a:p>
            <a:r>
              <a:rPr lang="en-GB" dirty="0">
                <a:solidFill>
                  <a:schemeClr val="tx1"/>
                </a:solidFill>
              </a:rPr>
              <a:t>engineer</a:t>
            </a:r>
          </a:p>
        </p:txBody>
      </p:sp>
      <p:sp>
        <p:nvSpPr>
          <p:cNvPr id="2" name="Content Placeholder 1"/>
          <p:cNvSpPr>
            <a:spLocks noGrp="1"/>
          </p:cNvSpPr>
          <p:nvPr>
            <p:ph idx="1"/>
          </p:nvPr>
        </p:nvSpPr>
        <p:spPr>
          <a:xfrm>
            <a:off x="767408" y="1916832"/>
            <a:ext cx="6192688" cy="4752528"/>
          </a:xfrm>
        </p:spPr>
        <p:txBody>
          <a:bodyPr>
            <a:noAutofit/>
          </a:bodyPr>
          <a:lstStyle/>
          <a:p>
            <a:pPr marL="0" indent="0">
              <a:buNone/>
            </a:pPr>
            <a:r>
              <a:rPr lang="en-GB" sz="2400" dirty="0"/>
              <a:t>The engineers are responsible for figuring out how the final product will work. Depending on the product’s complexity, various different engineers may be required. </a:t>
            </a:r>
          </a:p>
          <a:p>
            <a:pPr marL="0" indent="0">
              <a:buNone/>
            </a:pPr>
            <a:r>
              <a:rPr lang="en-GB" sz="2400" dirty="0"/>
              <a:t>They will also work out the best and most efficient way for the product to go together, if it has multiple parts or if it requires the consumer to assemble it. </a:t>
            </a:r>
          </a:p>
          <a:p>
            <a:pPr marL="0" indent="0">
              <a:buNone/>
            </a:pPr>
            <a:r>
              <a:rPr lang="en-GB" sz="2400" dirty="0"/>
              <a:t>They are also concerned with the safety of a product to ensure it is not going to cause injury e.g. cuts or repetitive strain. </a:t>
            </a:r>
          </a:p>
        </p:txBody>
      </p:sp>
      <p:pic>
        <p:nvPicPr>
          <p:cNvPr id="7170" name="Picture 2" descr="Engineering Box">
            <a:extLst>
              <a:ext uri="{FF2B5EF4-FFF2-40B4-BE49-F238E27FC236}">
                <a16:creationId xmlns:a16="http://schemas.microsoft.com/office/drawing/2014/main" id="{1FF9DA66-CA8F-410D-9E0A-99CC826FB9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78" r="23667"/>
          <a:stretch/>
        </p:blipFill>
        <p:spPr bwMode="auto">
          <a:xfrm>
            <a:off x="7149411" y="0"/>
            <a:ext cx="5042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12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ABD3C-AA9E-4069-B566-FCDD6C81D397}">
  <ds:schemaRefs>
    <ds:schemaRef ds:uri="http://purl.org/dc/elements/1.1/"/>
    <ds:schemaRef ds:uri="http://schemas.microsoft.com/office/2006/metadata/properties"/>
    <ds:schemaRef ds:uri="http://schemas.microsoft.com/office/2006/documentManagement/types"/>
    <ds:schemaRef ds:uri="fb009bb9-7fd2-49f5-811f-13223d662051"/>
    <ds:schemaRef ds:uri="http://purl.org/dc/dcmitype/"/>
    <ds:schemaRef ds:uri="e77713bc-0ebc-4063-99a4-8848dbeddd29"/>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184</TotalTime>
  <Words>1588</Words>
  <Application>Microsoft Office PowerPoint</Application>
  <PresentationFormat>Widescreen</PresentationFormat>
  <Paragraphs>127</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Tw Cen MT</vt:lpstr>
      <vt:lpstr>Tw Cen MT Condensed</vt:lpstr>
      <vt:lpstr>Wingdings 3</vt:lpstr>
      <vt:lpstr>Integral</vt:lpstr>
      <vt:lpstr>higher Design &amp; Manufacture</vt:lpstr>
      <vt:lpstr>Learning intentions &amp; success criteria</vt:lpstr>
      <vt:lpstr>The design team</vt:lpstr>
      <vt:lpstr>DESIGN team members</vt:lpstr>
      <vt:lpstr>designer</vt:lpstr>
      <vt:lpstr>Project Managers</vt:lpstr>
      <vt:lpstr>Market researcher</vt:lpstr>
      <vt:lpstr>accountant</vt:lpstr>
      <vt:lpstr>engineer</vt:lpstr>
      <vt:lpstr>manufacturer</vt:lpstr>
      <vt:lpstr>lawyer</vt:lpstr>
      <vt:lpstr>Materials technologist</vt:lpstr>
      <vt:lpstr>Production specialist</vt:lpstr>
      <vt:lpstr>Marketing team</vt:lpstr>
      <vt:lpstr>ergonomist</vt:lpstr>
      <vt:lpstr>consumer</vt:lpstr>
      <vt:lpstr>retailer</vt:lpstr>
      <vt:lpstr>economist</vt:lpstr>
      <vt:lpstr>Sub-contractor</vt:lpstr>
      <vt:lpstr>Balancing roles</vt:lpstr>
      <vt:lpstr>Balancing roles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025KMathie</cp:lastModifiedBy>
  <cp:revision>25</cp:revision>
  <dcterms:created xsi:type="dcterms:W3CDTF">2020-05-18T09:31:07Z</dcterms:created>
  <dcterms:modified xsi:type="dcterms:W3CDTF">2023-08-22T15:27:32Z</dcterms:modified>
</cp:coreProperties>
</file>